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2"/>
  </p:notesMasterIdLst>
  <p:sldIdLst>
    <p:sldId id="295" r:id="rId2"/>
    <p:sldId id="256" r:id="rId3"/>
    <p:sldId id="277" r:id="rId4"/>
    <p:sldId id="280" r:id="rId5"/>
    <p:sldId id="279" r:id="rId6"/>
    <p:sldId id="278" r:id="rId7"/>
    <p:sldId id="257" r:id="rId8"/>
    <p:sldId id="258" r:id="rId9"/>
    <p:sldId id="259" r:id="rId10"/>
    <p:sldId id="260" r:id="rId11"/>
    <p:sldId id="263" r:id="rId12"/>
    <p:sldId id="269" r:id="rId13"/>
    <p:sldId id="267" r:id="rId14"/>
    <p:sldId id="268" r:id="rId15"/>
    <p:sldId id="283" r:id="rId16"/>
    <p:sldId id="293" r:id="rId17"/>
    <p:sldId id="270" r:id="rId18"/>
    <p:sldId id="271" r:id="rId19"/>
    <p:sldId id="272" r:id="rId20"/>
    <p:sldId id="273" r:id="rId21"/>
    <p:sldId id="274" r:id="rId22"/>
    <p:sldId id="301" r:id="rId23"/>
    <p:sldId id="296" r:id="rId24"/>
    <p:sldId id="302" r:id="rId25"/>
    <p:sldId id="304" r:id="rId26"/>
    <p:sldId id="307" r:id="rId27"/>
    <p:sldId id="308" r:id="rId28"/>
    <p:sldId id="306" r:id="rId29"/>
    <p:sldId id="286" r:id="rId30"/>
    <p:sldId id="287" r:id="rId31"/>
    <p:sldId id="288" r:id="rId32"/>
    <p:sldId id="289" r:id="rId33"/>
    <p:sldId id="290" r:id="rId34"/>
    <p:sldId id="291" r:id="rId35"/>
    <p:sldId id="292" r:id="rId36"/>
    <p:sldId id="297" r:id="rId37"/>
    <p:sldId id="300" r:id="rId38"/>
    <p:sldId id="298" r:id="rId39"/>
    <p:sldId id="299" r:id="rId40"/>
    <p:sldId id="282"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oom, Greg B." initials="BGB" lastIdx="5" clrIdx="0">
    <p:extLst>
      <p:ext uri="{19B8F6BF-5375-455C-9EA6-DF929625EA0E}">
        <p15:presenceInfo xmlns:p15="http://schemas.microsoft.com/office/powerpoint/2012/main" userId="S-1-5-21-1040215935-2034369156-751859383-12114" providerId="AD"/>
      </p:ext>
    </p:extLst>
  </p:cmAuthor>
  <p:cmAuthor id="2" name="Marks, Allison" initials="MA" lastIdx="3" clrIdx="1">
    <p:extLst>
      <p:ext uri="{19B8F6BF-5375-455C-9EA6-DF929625EA0E}">
        <p15:presenceInfo xmlns:p15="http://schemas.microsoft.com/office/powerpoint/2012/main" userId="S-1-5-21-1040215935-2034369156-751859383-9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4660"/>
  </p:normalViewPr>
  <p:slideViewPr>
    <p:cSldViewPr snapToGrid="0">
      <p:cViewPr varScale="1">
        <p:scale>
          <a:sx n="123" d="100"/>
          <a:sy n="123" d="100"/>
        </p:scale>
        <p:origin x="11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4ACD03-CAEC-441F-AF5F-22165FC2FC02}" type="datetimeFigureOut">
              <a:rPr lang="en-US" smtClean="0"/>
              <a:t>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1A1F9-89C1-4B0A-BCF1-724A6F1CBF19}" type="slidenum">
              <a:rPr lang="en-US" smtClean="0"/>
              <a:t>‹#›</a:t>
            </a:fld>
            <a:endParaRPr lang="en-US"/>
          </a:p>
        </p:txBody>
      </p:sp>
    </p:spTree>
    <p:extLst>
      <p:ext uri="{BB962C8B-B14F-4D97-AF65-F5344CB8AC3E}">
        <p14:creationId xmlns:p14="http://schemas.microsoft.com/office/powerpoint/2010/main" val="346115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fld id="{53B08663-A2DD-43CE-8447-6F514BB69BB2}" type="slidenum">
              <a:rPr lang="en-US" smtClean="0"/>
              <a:t>1</a:t>
            </a:fld>
            <a:endParaRPr lang="en-US" dirty="0"/>
          </a:p>
        </p:txBody>
      </p:sp>
    </p:spTree>
    <p:extLst>
      <p:ext uri="{BB962C8B-B14F-4D97-AF65-F5344CB8AC3E}">
        <p14:creationId xmlns:p14="http://schemas.microsoft.com/office/powerpoint/2010/main" val="1227516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7/6/2022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7/6/2022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7/6/2022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7/6/2022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7/6/2022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nmstatelands.org/wp-content/uploads/2022/01/Lease-Assignment-Information-Coversheet-1-20-2022.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emf"/></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mailto:mmcmillan@slo.state.nm.u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amarks@slo.state.nm.us" TargetMode="External"/><Relationship Id="rId2" Type="http://schemas.openxmlformats.org/officeDocument/2006/relationships/hyperlink" Target="mailto:gbloom@slo.state.nm.us" TargetMode="External"/><Relationship Id="rId1" Type="http://schemas.openxmlformats.org/officeDocument/2006/relationships/slideLayout" Target="../slideLayouts/slideLayout2.xml"/><Relationship Id="rId6" Type="http://schemas.openxmlformats.org/officeDocument/2006/relationships/hyperlink" Target="mailto:mmcmillan@slo.state.nm.us" TargetMode="External"/><Relationship Id="rId5" Type="http://schemas.openxmlformats.org/officeDocument/2006/relationships/hyperlink" Target="mailto:sdawson@slo.state.nm.us" TargetMode="External"/><Relationship Id="rId4" Type="http://schemas.openxmlformats.org/officeDocument/2006/relationships/hyperlink" Target="mailto:abiernoff@slo.state.nm.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6440AAF-9285-4BAC-ACA4-AADFD7DA8CFB}" type="slidenum">
              <a:rPr lang="en-US" sz="1800" smtClean="0"/>
              <a:t>1</a:t>
            </a:fld>
            <a:endParaRPr lang="en-US" sz="1800" dirty="0"/>
          </a:p>
        </p:txBody>
      </p:sp>
      <p:sp>
        <p:nvSpPr>
          <p:cNvPr id="13" name="TextBox 12"/>
          <p:cNvSpPr txBox="1"/>
          <p:nvPr/>
        </p:nvSpPr>
        <p:spPr>
          <a:xfrm>
            <a:off x="3094893" y="694028"/>
            <a:ext cx="6334125" cy="646331"/>
          </a:xfrm>
          <a:prstGeom prst="rect">
            <a:avLst/>
          </a:prstGeom>
          <a:solidFill>
            <a:schemeClr val="accent2"/>
          </a:solidFill>
        </p:spPr>
        <p:txBody>
          <a:bodyPr wrap="square" rtlCol="0">
            <a:spAutoFit/>
          </a:bodyPr>
          <a:lstStyle/>
          <a:p>
            <a:pPr algn="ctr"/>
            <a:r>
              <a:rPr lang="en-US" sz="3600" dirty="0"/>
              <a:t>State Land Trust Beneficiaries</a:t>
            </a:r>
          </a:p>
        </p:txBody>
      </p:sp>
      <p:pic>
        <p:nvPicPr>
          <p:cNvPr id="6" name="Picture 5">
            <a:extLst>
              <a:ext uri="{FF2B5EF4-FFF2-40B4-BE49-F238E27FC236}">
                <a16:creationId xmlns:a16="http://schemas.microsoft.com/office/drawing/2014/main" id="{4D4EA69E-A40A-4E3B-9A8D-2EBDAA55C191}"/>
              </a:ext>
            </a:extLst>
          </p:cNvPr>
          <p:cNvPicPr>
            <a:picLocks noChangeAspect="1"/>
          </p:cNvPicPr>
          <p:nvPr/>
        </p:nvPicPr>
        <p:blipFill>
          <a:blip r:embed="rId3"/>
          <a:stretch>
            <a:fillRect/>
          </a:stretch>
        </p:blipFill>
        <p:spPr>
          <a:xfrm>
            <a:off x="2380138" y="1426794"/>
            <a:ext cx="7763634" cy="5028115"/>
          </a:xfrm>
          <a:prstGeom prst="rect">
            <a:avLst/>
          </a:prstGeom>
        </p:spPr>
      </p:pic>
    </p:spTree>
    <p:extLst>
      <p:ext uri="{BB962C8B-B14F-4D97-AF65-F5344CB8AC3E}">
        <p14:creationId xmlns:p14="http://schemas.microsoft.com/office/powerpoint/2010/main" val="110021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Title Assignments </a:t>
            </a:r>
          </a:p>
        </p:txBody>
      </p:sp>
      <p:sp>
        <p:nvSpPr>
          <p:cNvPr id="3" name="Content Placeholder 2"/>
          <p:cNvSpPr>
            <a:spLocks noGrp="1"/>
          </p:cNvSpPr>
          <p:nvPr>
            <p:ph idx="1"/>
          </p:nvPr>
        </p:nvSpPr>
        <p:spPr/>
        <p:txBody>
          <a:bodyPr/>
          <a:lstStyle/>
          <a:p>
            <a:r>
              <a:rPr lang="en-US" b="1" dirty="0"/>
              <a:t>Q:  What if an entity is no longer in business and sold all their assets, who can sign on behalf of the entity?</a:t>
            </a:r>
          </a:p>
          <a:p>
            <a:r>
              <a:rPr lang="en-US" dirty="0"/>
              <a:t>A:  An officer of that company will need to be tracked down and still has authority to sign.</a:t>
            </a:r>
          </a:p>
          <a:p>
            <a:r>
              <a:rPr lang="en-US" b="1" dirty="0"/>
              <a:t>Q: The entity merged into a different company/had a name change, what do I do?</a:t>
            </a:r>
          </a:p>
          <a:p>
            <a:r>
              <a:rPr lang="en-US" dirty="0"/>
              <a:t>A: MI forms and all supporting Merger/Name change documentation showing paper trail of how entity name transferred into new company name must be submitted before an assignment can approved. </a:t>
            </a:r>
          </a:p>
          <a:p>
            <a:r>
              <a:rPr lang="en-US" b="1" dirty="0"/>
              <a:t>Q: Will documents/bill of sale filed at the county level suffice as a transfer of record title?</a:t>
            </a:r>
          </a:p>
          <a:p>
            <a:r>
              <a:rPr lang="en-US" dirty="0"/>
              <a:t>A: No, these documents are not recognized at a state level.  A Record Title Assignment must be filed with the NM State Land Office and must be filed and approved in order to be recognized at a state level.</a:t>
            </a:r>
          </a:p>
          <a:p>
            <a:endParaRPr lang="en-US" dirty="0"/>
          </a:p>
          <a:p>
            <a:endParaRPr lang="en-US" dirty="0"/>
          </a:p>
        </p:txBody>
      </p:sp>
    </p:spTree>
    <p:extLst>
      <p:ext uri="{BB962C8B-B14F-4D97-AF65-F5344CB8AC3E}">
        <p14:creationId xmlns:p14="http://schemas.microsoft.com/office/powerpoint/2010/main" val="1209820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Title Assignments </a:t>
            </a:r>
          </a:p>
        </p:txBody>
      </p:sp>
      <p:sp>
        <p:nvSpPr>
          <p:cNvPr id="3" name="Content Placeholder 2"/>
          <p:cNvSpPr>
            <a:spLocks noGrp="1"/>
          </p:cNvSpPr>
          <p:nvPr>
            <p:ph idx="1"/>
          </p:nvPr>
        </p:nvSpPr>
        <p:spPr/>
        <p:txBody>
          <a:bodyPr>
            <a:normAutofit fontScale="92500" lnSpcReduction="10000"/>
          </a:bodyPr>
          <a:lstStyle/>
          <a:p>
            <a:r>
              <a:rPr lang="en-US" b="1" dirty="0"/>
              <a:t>Q: What is required to file a blanket assignment?</a:t>
            </a:r>
          </a:p>
          <a:p>
            <a:r>
              <a:rPr lang="en-US" dirty="0"/>
              <a:t>A: Only 25 leases are allowed on a blanket assignment, use exhibit provided by the SLO.  The assignment must be executed on NMSLO’s form, in triplicate (must be originals) notarized, original signatures. </a:t>
            </a:r>
          </a:p>
          <a:p>
            <a:r>
              <a:rPr lang="en-US" dirty="0"/>
              <a:t>In addition to the 3 original blanket assignments, you are required to send us a copy of the signed assignment for each lease that is listed on your exhibits.  </a:t>
            </a:r>
          </a:p>
          <a:p>
            <a:r>
              <a:rPr lang="en-US" dirty="0"/>
              <a:t>A $100.00 filing fee is required on each lease for which an assignment of record title is filed. If executed by an Attorney-in-Fact the supporting document granting this authority is required. A copy must be attached to each lease. Filing fees are normally $100 per lease; however, if assignor’s execution date is more than 100 days from the date filed the late filing fee increases to $250 per lease.*</a:t>
            </a:r>
          </a:p>
          <a:p>
            <a:pPr marL="0" indent="0">
              <a:buNone/>
            </a:pPr>
            <a:endParaRPr lang="en-US" dirty="0"/>
          </a:p>
          <a:p>
            <a:pPr marL="0" indent="0">
              <a:buNone/>
            </a:pPr>
            <a:endParaRPr lang="en-US" dirty="0"/>
          </a:p>
          <a:p>
            <a:pPr marL="0" indent="0">
              <a:buNone/>
            </a:pPr>
            <a:r>
              <a:rPr lang="en-US" dirty="0"/>
              <a:t>                                                                                                                                                            </a:t>
            </a:r>
            <a:r>
              <a:rPr lang="en-US" sz="1300" dirty="0"/>
              <a:t>*Fees as of 6/29/2022</a:t>
            </a:r>
          </a:p>
        </p:txBody>
      </p:sp>
    </p:spTree>
    <p:extLst>
      <p:ext uri="{BB962C8B-B14F-4D97-AF65-F5344CB8AC3E}">
        <p14:creationId xmlns:p14="http://schemas.microsoft.com/office/powerpoint/2010/main" val="287771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CHECK LIST FOR REVIEWING AN ASSIGNMENT WHEN IT IS RECEIVED:</a:t>
            </a:r>
          </a:p>
        </p:txBody>
      </p:sp>
      <p:sp>
        <p:nvSpPr>
          <p:cNvPr id="3" name="Content Placeholder 2"/>
          <p:cNvSpPr>
            <a:spLocks noGrp="1"/>
          </p:cNvSpPr>
          <p:nvPr>
            <p:ph idx="1"/>
          </p:nvPr>
        </p:nvSpPr>
        <p:spPr/>
        <p:txBody>
          <a:bodyPr>
            <a:normAutofit fontScale="77500" lnSpcReduction="20000"/>
          </a:bodyPr>
          <a:lstStyle/>
          <a:p>
            <a:r>
              <a:rPr lang="en-US" dirty="0"/>
              <a:t>Cover Sheet</a:t>
            </a:r>
          </a:p>
          <a:p>
            <a:r>
              <a:rPr lang="en-US" dirty="0"/>
              <a:t>Make sure Record Title Assignment Form is submitted in triplicate and correct filing fee has been received. </a:t>
            </a:r>
          </a:p>
          <a:p>
            <a:r>
              <a:rPr lang="en-US" dirty="0"/>
              <a:t>Make sure “Full” or “Partial” box is selected.</a:t>
            </a:r>
          </a:p>
          <a:p>
            <a:r>
              <a:rPr lang="en-US" dirty="0"/>
              <a:t>Make sure “From Lease Number” in top right hand corner is completed.</a:t>
            </a:r>
          </a:p>
          <a:p>
            <a:r>
              <a:rPr lang="en-US" dirty="0"/>
              <a:t>Verify OGIRD numbers entered, are correct and match individual/company name listed.</a:t>
            </a:r>
          </a:p>
          <a:p>
            <a:r>
              <a:rPr lang="en-US" dirty="0"/>
              <a:t>Make sure address is entered.</a:t>
            </a:r>
          </a:p>
          <a:p>
            <a:r>
              <a:rPr lang="en-US" dirty="0"/>
              <a:t>Make sure Base Lease and date are entered and correct.</a:t>
            </a:r>
          </a:p>
          <a:p>
            <a:r>
              <a:rPr lang="en-US" dirty="0"/>
              <a:t>Make sure Legal/Location Description is entered, correct, and matches Make sure execution dates and notary dates are completed and in uniform for both assignee and assignor. </a:t>
            </a:r>
          </a:p>
          <a:p>
            <a:r>
              <a:rPr lang="en-US" dirty="0"/>
              <a:t>Make sure forms are signed and notarized with notary seal.</a:t>
            </a:r>
          </a:p>
          <a:p>
            <a:r>
              <a:rPr lang="en-US" dirty="0"/>
              <a:t>If form is signed by an Attorney in Fact, a POA must be submitted with all forms. </a:t>
            </a:r>
          </a:p>
          <a:p>
            <a:r>
              <a:rPr lang="en-US" dirty="0"/>
              <a:t>Whomever is signing on behalf of the entity, this person’s title must be stated. If this individual is signing on behalf of someone, this documentation must be provided showing signing authority.</a:t>
            </a:r>
          </a:p>
          <a:p>
            <a:endParaRPr lang="en-US" dirty="0"/>
          </a:p>
        </p:txBody>
      </p:sp>
    </p:spTree>
    <p:extLst>
      <p:ext uri="{BB962C8B-B14F-4D97-AF65-F5344CB8AC3E}">
        <p14:creationId xmlns:p14="http://schemas.microsoft.com/office/powerpoint/2010/main" val="41690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CHECKLIST:</a:t>
            </a:r>
          </a:p>
        </p:txBody>
      </p:sp>
      <p:sp>
        <p:nvSpPr>
          <p:cNvPr id="3" name="Content Placeholder 2"/>
          <p:cNvSpPr>
            <a:spLocks noGrp="1"/>
          </p:cNvSpPr>
          <p:nvPr>
            <p:ph idx="1"/>
          </p:nvPr>
        </p:nvSpPr>
        <p:spPr/>
        <p:txBody>
          <a:bodyPr>
            <a:normAutofit fontScale="85000" lnSpcReduction="10000"/>
          </a:bodyPr>
          <a:lstStyle/>
          <a:p>
            <a:pPr marL="0" indent="0">
              <a:buNone/>
            </a:pPr>
            <a:r>
              <a:rPr lang="en-US" b="1" u="sng" dirty="0"/>
              <a:t>Joint Lease:</a:t>
            </a:r>
          </a:p>
          <a:p>
            <a:r>
              <a:rPr lang="en-US" dirty="0"/>
              <a:t>Cover Sheet (attached), including contact person if there are questions. </a:t>
            </a:r>
          </a:p>
          <a:p>
            <a:r>
              <a:rPr lang="en-US" dirty="0"/>
              <a:t>Only one Record Title form should be submitted and an additional signature page should be included to capture additional signature. (These 2 forms are attached)</a:t>
            </a:r>
          </a:p>
          <a:p>
            <a:r>
              <a:rPr lang="en-US" dirty="0"/>
              <a:t>If Assignee or Assignor portion is signed by an attorney, a POA must be provided.  The POA must be submitted for every Record Title Assignment submitted (In triplicate)</a:t>
            </a:r>
          </a:p>
          <a:p>
            <a:r>
              <a:rPr lang="en-US" dirty="0"/>
              <a:t>Whomever is signing on behalf of the entity, this person’s title must be stated. If this individual is signing on behalf of someone, this documentation must be provided showing signing authority. </a:t>
            </a:r>
          </a:p>
          <a:p>
            <a:r>
              <a:rPr lang="en-US" dirty="0"/>
              <a:t>The execution dates must be in uniform. </a:t>
            </a:r>
          </a:p>
          <a:p>
            <a:r>
              <a:rPr lang="en-US" dirty="0"/>
              <a:t>If a name change/merger has occurred, all documents must be included showing path to current name (a previously filed MI number may be referenced in a cover letterhead). </a:t>
            </a:r>
          </a:p>
          <a:p>
            <a:pPr lvl="1"/>
            <a:r>
              <a:rPr lang="en-US" dirty="0"/>
              <a:t>If MI’s have not been submitted to SLO showing a name change/merger, these documents must be filed prior to submitting the Record Title Assignments.</a:t>
            </a:r>
          </a:p>
          <a:p>
            <a:endParaRPr lang="en-US" dirty="0"/>
          </a:p>
        </p:txBody>
      </p:sp>
    </p:spTree>
    <p:extLst>
      <p:ext uri="{BB962C8B-B14F-4D97-AF65-F5344CB8AC3E}">
        <p14:creationId xmlns:p14="http://schemas.microsoft.com/office/powerpoint/2010/main" val="106996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CHECKLIST:</a:t>
            </a:r>
          </a:p>
        </p:txBody>
      </p:sp>
      <p:sp>
        <p:nvSpPr>
          <p:cNvPr id="3" name="Content Placeholder 2"/>
          <p:cNvSpPr>
            <a:spLocks noGrp="1"/>
          </p:cNvSpPr>
          <p:nvPr>
            <p:ph idx="1"/>
          </p:nvPr>
        </p:nvSpPr>
        <p:spPr/>
        <p:txBody>
          <a:bodyPr>
            <a:normAutofit lnSpcReduction="10000"/>
          </a:bodyPr>
          <a:lstStyle/>
          <a:p>
            <a:pPr marL="0" indent="0">
              <a:buNone/>
            </a:pPr>
            <a:r>
              <a:rPr lang="en-US" b="1" u="sng" dirty="0"/>
              <a:t>Single Lease:</a:t>
            </a:r>
            <a:endParaRPr lang="en-US" dirty="0"/>
          </a:p>
          <a:p>
            <a:r>
              <a:rPr lang="en-US" dirty="0"/>
              <a:t>Cover Sheet (attached), including contact person if there are questions. </a:t>
            </a:r>
          </a:p>
          <a:p>
            <a:r>
              <a:rPr lang="en-US" dirty="0"/>
              <a:t>If Assignee or Assignor portion is signed by an attorney, a POA must be provided.  The POA must be submitted for every Record Title Assignment submitted (In triplicate)</a:t>
            </a:r>
          </a:p>
          <a:p>
            <a:r>
              <a:rPr lang="en-US" dirty="0"/>
              <a:t>Whomever is signing on behalf of the entity, this person’s title must be stated. If this individual is signing on behalf of someone, this documentation must be provided showing signing authority. </a:t>
            </a:r>
          </a:p>
          <a:p>
            <a:r>
              <a:rPr lang="en-US" dirty="0"/>
              <a:t>The execution dates must be in uniform. </a:t>
            </a:r>
          </a:p>
          <a:p>
            <a:r>
              <a:rPr lang="en-US" dirty="0"/>
              <a:t>If a name change/merger has occurred, all documents must be included showing path to current name (a previously filed MI number may be referenced in a </a:t>
            </a:r>
            <a:r>
              <a:rPr lang="en-US" dirty="0" err="1"/>
              <a:t>coverletter</a:t>
            </a:r>
            <a:r>
              <a:rPr lang="en-US" dirty="0"/>
              <a:t>). </a:t>
            </a:r>
          </a:p>
          <a:p>
            <a:pPr lvl="1"/>
            <a:r>
              <a:rPr lang="en-US" dirty="0"/>
              <a:t>If MI’s have not been submitted to the SLO showing a name change/merger, these documents must be filed prior to submitting the Record Title Assignments.</a:t>
            </a:r>
          </a:p>
          <a:p>
            <a:endParaRPr lang="en-US" dirty="0"/>
          </a:p>
        </p:txBody>
      </p:sp>
    </p:spTree>
    <p:extLst>
      <p:ext uri="{BB962C8B-B14F-4D97-AF65-F5344CB8AC3E}">
        <p14:creationId xmlns:p14="http://schemas.microsoft.com/office/powerpoint/2010/main" val="1756315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COversheet</a:t>
            </a:r>
            <a:endParaRPr lang="en-US" dirty="0"/>
          </a:p>
        </p:txBody>
      </p:sp>
      <p:pic>
        <p:nvPicPr>
          <p:cNvPr id="8" name="Content Placeholder 7"/>
          <p:cNvPicPr>
            <a:picLocks noGrp="1" noChangeAspect="1"/>
          </p:cNvPicPr>
          <p:nvPr>
            <p:ph sz="half" idx="1"/>
          </p:nvPr>
        </p:nvPicPr>
        <p:blipFill>
          <a:blip r:embed="rId2"/>
          <a:stretch>
            <a:fillRect/>
          </a:stretch>
        </p:blipFill>
        <p:spPr>
          <a:xfrm>
            <a:off x="909053" y="1909995"/>
            <a:ext cx="4267200" cy="4592403"/>
          </a:xfrm>
          <a:prstGeom prst="rect">
            <a:avLst/>
          </a:prstGeom>
        </p:spPr>
      </p:pic>
      <p:pic>
        <p:nvPicPr>
          <p:cNvPr id="9" name="Content Placeholder 8"/>
          <p:cNvPicPr>
            <a:picLocks noGrp="1" noChangeAspect="1"/>
          </p:cNvPicPr>
          <p:nvPr>
            <p:ph sz="half" idx="2"/>
          </p:nvPr>
        </p:nvPicPr>
        <p:blipFill>
          <a:blip r:embed="rId3"/>
          <a:stretch>
            <a:fillRect/>
          </a:stretch>
        </p:blipFill>
        <p:spPr>
          <a:xfrm>
            <a:off x="6256421" y="1909995"/>
            <a:ext cx="4293937" cy="4592403"/>
          </a:xfrm>
          <a:prstGeom prst="rect">
            <a:avLst/>
          </a:prstGeom>
        </p:spPr>
      </p:pic>
    </p:spTree>
    <p:extLst>
      <p:ext uri="{BB962C8B-B14F-4D97-AF65-F5344CB8AC3E}">
        <p14:creationId xmlns:p14="http://schemas.microsoft.com/office/powerpoint/2010/main" val="248354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Coversheet Continued</a:t>
            </a:r>
            <a:endParaRPr lang="en-US" dirty="0"/>
          </a:p>
        </p:txBody>
      </p:sp>
      <p:pic>
        <p:nvPicPr>
          <p:cNvPr id="5" name="Content Placeholder 4"/>
          <p:cNvPicPr>
            <a:picLocks noGrp="1" noChangeAspect="1"/>
          </p:cNvPicPr>
          <p:nvPr>
            <p:ph sz="half" idx="1"/>
          </p:nvPr>
        </p:nvPicPr>
        <p:blipFill>
          <a:blip r:embed="rId2"/>
          <a:stretch>
            <a:fillRect/>
          </a:stretch>
        </p:blipFill>
        <p:spPr>
          <a:xfrm>
            <a:off x="930442" y="1935747"/>
            <a:ext cx="4101432" cy="46040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400800" y="1935747"/>
            <a:ext cx="4705684" cy="4604085"/>
          </a:xfrm>
          <a:prstGeom prst="rect">
            <a:avLst/>
          </a:prstGeom>
        </p:spPr>
      </p:pic>
    </p:spTree>
    <p:extLst>
      <p:ext uri="{BB962C8B-B14F-4D97-AF65-F5344CB8AC3E}">
        <p14:creationId xmlns:p14="http://schemas.microsoft.com/office/powerpoint/2010/main" val="2272150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Lease Assignment Information Coversheet </a:t>
            </a:r>
          </a:p>
        </p:txBody>
      </p:sp>
      <p:sp>
        <p:nvSpPr>
          <p:cNvPr id="3" name="Content Placeholder 2"/>
          <p:cNvSpPr>
            <a:spLocks noGrp="1"/>
          </p:cNvSpPr>
          <p:nvPr>
            <p:ph idx="1"/>
          </p:nvPr>
        </p:nvSpPr>
        <p:spPr/>
        <p:txBody>
          <a:bodyPr>
            <a:normAutofit fontScale="92500" lnSpcReduction="20000"/>
          </a:bodyPr>
          <a:lstStyle/>
          <a:p>
            <a:r>
              <a:rPr lang="en-US" dirty="0"/>
              <a:t>Coversheet should be submitted with any assignment submitted to SLO</a:t>
            </a:r>
          </a:p>
          <a:p>
            <a:pPr lvl="1"/>
            <a:r>
              <a:rPr lang="en-US" dirty="0"/>
              <a:t>Form can be found on the SLO website under the “Forms” tab under “Oil &amp; Gas”: </a:t>
            </a:r>
            <a:r>
              <a:rPr lang="en-US" dirty="0">
                <a:hlinkClick r:id="rId2"/>
              </a:rPr>
              <a:t>https://www.nmstatelands.org/wp-content/uploads/2022/01/Lease-Assignment-Information-Coversheet-1-20-2022.pdf</a:t>
            </a:r>
            <a:r>
              <a:rPr lang="en-US" dirty="0"/>
              <a:t> </a:t>
            </a:r>
          </a:p>
          <a:p>
            <a:r>
              <a:rPr lang="en-US" dirty="0"/>
              <a:t>If a blanket assignment is submitted, a blanket coversheet can be submitted (covering the same number of assignments in the blanket assignment) with a spreadsheet/exhibit for each lease that is part of the blanket assignment</a:t>
            </a:r>
          </a:p>
          <a:p>
            <a:r>
              <a:rPr lang="en-US" dirty="0"/>
              <a:t>The coversheet covers the same information that the SLO staff reviews and is a means to serve as an early alert system for lessees:</a:t>
            </a:r>
          </a:p>
          <a:p>
            <a:pPr lvl="1"/>
            <a:r>
              <a:rPr lang="en-US" dirty="0"/>
              <a:t>Royalty issues—is the assignor current on all royalty issues? </a:t>
            </a:r>
          </a:p>
          <a:p>
            <a:pPr lvl="1"/>
            <a:r>
              <a:rPr lang="en-US" dirty="0"/>
              <a:t>Bonding—are both parties bonded?</a:t>
            </a:r>
          </a:p>
          <a:p>
            <a:pPr lvl="1"/>
            <a:r>
              <a:rPr lang="en-US" dirty="0"/>
              <a:t>Environmental—are there open spills? Have pits been reclaimed? Infrastructure?</a:t>
            </a:r>
          </a:p>
          <a:p>
            <a:pPr lvl="1"/>
            <a:r>
              <a:rPr lang="en-US" dirty="0"/>
              <a:t>Inactive wells/compliance—who is operating on the lease? Are wells active? Are there pending violations with OCD?  Historical issues that continuously are problematic?</a:t>
            </a:r>
          </a:p>
          <a:p>
            <a:pPr lvl="1"/>
            <a:r>
              <a:rPr lang="en-US" dirty="0"/>
              <a:t>Rental payments—have they been paid or is the assignee going to obtain a lease that will be terminated or just has been terminated?</a:t>
            </a:r>
          </a:p>
          <a:p>
            <a:endParaRPr lang="en-US" dirty="0"/>
          </a:p>
        </p:txBody>
      </p:sp>
    </p:spTree>
    <p:extLst>
      <p:ext uri="{BB962C8B-B14F-4D97-AF65-F5344CB8AC3E}">
        <p14:creationId xmlns:p14="http://schemas.microsoft.com/office/powerpoint/2010/main" val="3795351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Inactive wells </a:t>
            </a:r>
          </a:p>
        </p:txBody>
      </p:sp>
      <p:sp>
        <p:nvSpPr>
          <p:cNvPr id="3" name="Content Placeholder 2"/>
          <p:cNvSpPr>
            <a:spLocks noGrp="1"/>
          </p:cNvSpPr>
          <p:nvPr>
            <p:ph idx="1"/>
          </p:nvPr>
        </p:nvSpPr>
        <p:spPr/>
        <p:txBody>
          <a:bodyPr>
            <a:normAutofit lnSpcReduction="10000"/>
          </a:bodyPr>
          <a:lstStyle/>
          <a:p>
            <a:r>
              <a:rPr lang="en-US" dirty="0"/>
              <a:t>If Yes, number of total wells under Assignor’s operatorship: </a:t>
            </a:r>
            <a:r>
              <a:rPr lang="en-US" dirty="0">
                <a:solidFill>
                  <a:srgbClr val="FF0000"/>
                </a:solidFill>
              </a:rPr>
              <a:t>Insert the total number of wells the Assignor operates with OCD      </a:t>
            </a:r>
          </a:p>
          <a:p>
            <a:r>
              <a:rPr lang="en-US" dirty="0"/>
              <a:t>Number of inactive wells under Assignor’s operatorship: </a:t>
            </a:r>
            <a:r>
              <a:rPr lang="en-US" dirty="0">
                <a:solidFill>
                  <a:srgbClr val="FF0000"/>
                </a:solidFill>
              </a:rPr>
              <a:t>Insert the total number of inactive wells the Assignor has with OCD, including wells under an ACOI (it would be helpful to indicate there is an ACOI, however)</a:t>
            </a:r>
          </a:p>
          <a:p>
            <a:r>
              <a:rPr lang="en-US" dirty="0"/>
              <a:t>Number of inactive wells on the lease (inactive per OCD rule 19.15.5.9(A) NMAC): </a:t>
            </a:r>
            <a:r>
              <a:rPr lang="en-US" dirty="0">
                <a:solidFill>
                  <a:srgbClr val="FF0000"/>
                </a:solidFill>
              </a:rPr>
              <a:t>Insert the number of inactive wells on this particular lease here.  If there are inactive wells from more than one operator, all inactive wells should be included.</a:t>
            </a:r>
          </a:p>
          <a:p>
            <a:r>
              <a:rPr lang="en-US" dirty="0"/>
              <a:t>For each well on the lease, identify (1) its API and (2) its operator of record with OCD: </a:t>
            </a:r>
            <a:r>
              <a:rPr lang="en-US" dirty="0">
                <a:solidFill>
                  <a:srgbClr val="FF0000"/>
                </a:solidFill>
              </a:rPr>
              <a:t>Only the inactive wells need to be identified here.</a:t>
            </a:r>
          </a:p>
          <a:p>
            <a:r>
              <a:rPr lang="en-US" dirty="0"/>
              <a:t>If any well(s) on the lease is/are operated by a party other than Assignor- what business relationship, if any, does Assignor have with the well(s) operator(s</a:t>
            </a:r>
            <a:r>
              <a:rPr lang="en-US" dirty="0">
                <a:solidFill>
                  <a:schemeClr val="tx1"/>
                </a:solidFill>
              </a:rPr>
              <a:t>): </a:t>
            </a:r>
            <a:r>
              <a:rPr lang="en-US" dirty="0">
                <a:solidFill>
                  <a:srgbClr val="FF0000"/>
                </a:solidFill>
              </a:rPr>
              <a:t> This should include any wells on the lease operated by someone other than the Assignor.</a:t>
            </a:r>
          </a:p>
          <a:p>
            <a:endParaRPr lang="en-US" dirty="0"/>
          </a:p>
        </p:txBody>
      </p:sp>
    </p:spTree>
    <p:extLst>
      <p:ext uri="{BB962C8B-B14F-4D97-AF65-F5344CB8AC3E}">
        <p14:creationId xmlns:p14="http://schemas.microsoft.com/office/powerpoint/2010/main" val="473113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Q &amp; A’s on the Coversheet</a:t>
            </a:r>
          </a:p>
        </p:txBody>
      </p:sp>
      <p:sp>
        <p:nvSpPr>
          <p:cNvPr id="3" name="Content Placeholder 2"/>
          <p:cNvSpPr>
            <a:spLocks noGrp="1"/>
          </p:cNvSpPr>
          <p:nvPr>
            <p:ph idx="1"/>
          </p:nvPr>
        </p:nvSpPr>
        <p:spPr>
          <a:xfrm>
            <a:off x="581192" y="2180496"/>
            <a:ext cx="11029615" cy="4420329"/>
          </a:xfrm>
        </p:spPr>
        <p:txBody>
          <a:bodyPr>
            <a:normAutofit fontScale="85000" lnSpcReduction="10000"/>
          </a:bodyPr>
          <a:lstStyle/>
          <a:p>
            <a:r>
              <a:rPr lang="en-US" sz="1900" b="1" dirty="0"/>
              <a:t>What is the Land Office looking for regarding infrastructure?</a:t>
            </a:r>
          </a:p>
          <a:p>
            <a:pPr lvl="1"/>
            <a:r>
              <a:rPr lang="en-US" sz="1900" dirty="0"/>
              <a:t>Is something a separate business lease or is something (e.g. pit) an on-lease liability that transfers?  Does a separate BL need to be obtained?  Is the infrastructure dated and need to be closed out (similar to BL renewal).</a:t>
            </a:r>
          </a:p>
          <a:p>
            <a:r>
              <a:rPr lang="en-US" sz="1900" b="1" dirty="0"/>
              <a:t>How far back do I need to detail OCD violations?</a:t>
            </a:r>
          </a:p>
          <a:p>
            <a:pPr lvl="1"/>
            <a:r>
              <a:rPr lang="en-US" sz="1900" dirty="0"/>
              <a:t>If you’ve had the lease for a long time, we don’t want to place a large burden on lessees.  We are really looking to see if something is a recurring issue or if an issue hasn’t been closed out.  A ten year “lookback period” is appropriate, although the SLO may ask for more information.  We have found open spills from the early to mid-2000s, where the issue is just a matter of a missing document with OCD. </a:t>
            </a:r>
          </a:p>
          <a:p>
            <a:r>
              <a:rPr lang="en-US" sz="1900" b="1" dirty="0"/>
              <a:t>What is the SLO looking at when we look at spills?</a:t>
            </a:r>
          </a:p>
          <a:p>
            <a:pPr lvl="1"/>
            <a:r>
              <a:rPr lang="en-US" sz="1900" dirty="0"/>
              <a:t>The Land Office is reviewing satellite imagery and does comparative imagery from various years.  When a spill is seen, the Land Office reviews the OCD database to determine if the spill has been reported and the status of the spill.  A Land Office field representative may then go to the site or the Land Office may directly contact a company.</a:t>
            </a:r>
          </a:p>
          <a:p>
            <a:r>
              <a:rPr lang="en-US" sz="1900" b="1" dirty="0"/>
              <a:t>What bonds do I list?</a:t>
            </a:r>
          </a:p>
          <a:p>
            <a:pPr lvl="1"/>
            <a:r>
              <a:rPr lang="en-US" sz="1900" dirty="0"/>
              <a:t>Just Land Office bonds (we do not need OCD or BLM bonds listed here).</a:t>
            </a:r>
          </a:p>
          <a:p>
            <a:endParaRPr lang="en-US" dirty="0"/>
          </a:p>
        </p:txBody>
      </p:sp>
    </p:spTree>
    <p:extLst>
      <p:ext uri="{BB962C8B-B14F-4D97-AF65-F5344CB8AC3E}">
        <p14:creationId xmlns:p14="http://schemas.microsoft.com/office/powerpoint/2010/main" val="15202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NM State Land Office Oil &amp; Gas Industry Day</a:t>
            </a:r>
          </a:p>
        </p:txBody>
      </p:sp>
      <p:sp>
        <p:nvSpPr>
          <p:cNvPr id="3" name="Subtitle 2"/>
          <p:cNvSpPr>
            <a:spLocks noGrp="1"/>
          </p:cNvSpPr>
          <p:nvPr>
            <p:ph type="subTitle" idx="1"/>
          </p:nvPr>
        </p:nvSpPr>
        <p:spPr/>
        <p:txBody>
          <a:bodyPr/>
          <a:lstStyle/>
          <a:p>
            <a:r>
              <a:rPr lang="en-US" dirty="0"/>
              <a:t>June 29, 2022 8 am - Noon</a:t>
            </a:r>
          </a:p>
        </p:txBody>
      </p:sp>
    </p:spTree>
    <p:extLst>
      <p:ext uri="{BB962C8B-B14F-4D97-AF65-F5344CB8AC3E}">
        <p14:creationId xmlns:p14="http://schemas.microsoft.com/office/powerpoint/2010/main" val="1097160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Communitization</a:t>
            </a:r>
            <a:r>
              <a:rPr lang="en-US" dirty="0"/>
              <a:t> Agreements	</a:t>
            </a:r>
          </a:p>
        </p:txBody>
      </p:sp>
      <p:sp>
        <p:nvSpPr>
          <p:cNvPr id="3" name="Content Placeholder 2"/>
          <p:cNvSpPr>
            <a:spLocks noGrp="1"/>
          </p:cNvSpPr>
          <p:nvPr>
            <p:ph idx="1"/>
          </p:nvPr>
        </p:nvSpPr>
        <p:spPr/>
        <p:txBody>
          <a:bodyPr>
            <a:normAutofit fontScale="92500"/>
          </a:bodyPr>
          <a:lstStyle/>
          <a:p>
            <a:r>
              <a:rPr lang="en-US" dirty="0"/>
              <a:t>Com wells must produce every 60 days or the com agreement terminates (with few exceptions)</a:t>
            </a:r>
          </a:p>
          <a:p>
            <a:r>
              <a:rPr lang="en-US" dirty="0"/>
              <a:t>When the agreement terminates, production is in trespass and the SLO receives 8/8ths royalty</a:t>
            </a:r>
          </a:p>
          <a:p>
            <a:r>
              <a:rPr lang="en-US" dirty="0"/>
              <a:t>Note the language in P. 9 (P.10 in fed-state) of most com agreements:  </a:t>
            </a:r>
            <a:r>
              <a:rPr lang="en-US" sz="1400" dirty="0"/>
              <a:t>“</a:t>
            </a:r>
            <a:r>
              <a:rPr lang="en-US" sz="1400" dirty="0">
                <a:solidFill>
                  <a:srgbClr val="FF0000"/>
                </a:solidFill>
              </a:rPr>
              <a:t>This agreement shall not terminate upon cessation of production of </a:t>
            </a:r>
            <a:r>
              <a:rPr lang="en-US" sz="1400" dirty="0" err="1">
                <a:solidFill>
                  <a:srgbClr val="FF0000"/>
                </a:solidFill>
              </a:rPr>
              <a:t>communitized</a:t>
            </a:r>
            <a:r>
              <a:rPr lang="en-US" sz="1400" dirty="0">
                <a:solidFill>
                  <a:srgbClr val="FF0000"/>
                </a:solidFill>
              </a:rPr>
              <a:t> substances if, within sixty (60) days thereafter, reworking or drilling operations on the </a:t>
            </a:r>
            <a:r>
              <a:rPr lang="en-US" sz="1400" dirty="0" err="1">
                <a:solidFill>
                  <a:srgbClr val="FF0000"/>
                </a:solidFill>
              </a:rPr>
              <a:t>communitized</a:t>
            </a:r>
            <a:r>
              <a:rPr lang="en-US" sz="1400" dirty="0">
                <a:solidFill>
                  <a:srgbClr val="FF0000"/>
                </a:solidFill>
              </a:rPr>
              <a:t> area are commenced and are thereafter conducted with reasonable diligence.  As to State Trust Lands, written notice of intention to commence such operations shall be filed with the Commissioner of Public Lands within thirty (30) days after the cessation of such production</a:t>
            </a:r>
            <a:r>
              <a:rPr lang="en-US" sz="1400" dirty="0"/>
              <a:t>, and a report of the status of such operations shall be made by the Operator to the Commissioner every thirty (30) days, and the cessation of such operations for more than twenty (20) consecutive days shall be considered as an abandonment of such operations as to any lease from the State of New Mexico included in this agreement.”</a:t>
            </a:r>
          </a:p>
          <a:p>
            <a:pPr lvl="1"/>
            <a:r>
              <a:rPr lang="en-US" sz="1400" dirty="0"/>
              <a:t>This language is similar to P. 15 reworking provision of statutory lease, but, note this applies to the com agreement and should be invoked for the com.</a:t>
            </a:r>
          </a:p>
          <a:p>
            <a:r>
              <a:rPr lang="en-US" dirty="0"/>
              <a:t>There is nothing that allows a company to produce a com well before it has a com agreement in place!  </a:t>
            </a:r>
          </a:p>
          <a:p>
            <a:pPr lvl="1"/>
            <a:r>
              <a:rPr lang="en-US" dirty="0"/>
              <a:t>Coms are subject to SLO approval.</a:t>
            </a:r>
          </a:p>
          <a:p>
            <a:r>
              <a:rPr lang="en-US" dirty="0"/>
              <a:t>Some of the lease title clean up should make getting com signatures easier. </a:t>
            </a:r>
          </a:p>
        </p:txBody>
      </p:sp>
    </p:spTree>
    <p:extLst>
      <p:ext uri="{BB962C8B-B14F-4D97-AF65-F5344CB8AC3E}">
        <p14:creationId xmlns:p14="http://schemas.microsoft.com/office/powerpoint/2010/main" val="152478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best practices</a:t>
            </a:r>
          </a:p>
        </p:txBody>
      </p:sp>
      <p:sp>
        <p:nvSpPr>
          <p:cNvPr id="3" name="Content Placeholder 2"/>
          <p:cNvSpPr>
            <a:spLocks noGrp="1"/>
          </p:cNvSpPr>
          <p:nvPr>
            <p:ph idx="1"/>
          </p:nvPr>
        </p:nvSpPr>
        <p:spPr/>
        <p:txBody>
          <a:bodyPr/>
          <a:lstStyle/>
          <a:p>
            <a:r>
              <a:rPr lang="en-US" dirty="0"/>
              <a:t>The Land Office looks at the lessee first, as the Land Office has a contractual relationship with the lessee</a:t>
            </a:r>
          </a:p>
          <a:p>
            <a:r>
              <a:rPr lang="en-US" dirty="0"/>
              <a:t>Know who is operating on your lease! The Land Office will look to you for clean up, P &amp; A, etc.</a:t>
            </a:r>
          </a:p>
          <a:p>
            <a:r>
              <a:rPr lang="en-US" dirty="0"/>
              <a:t>If you operate on a lease and are not the lessee of record, you want to make certain the lessee complies with all SLO rules in order to not lose the lease </a:t>
            </a:r>
          </a:p>
          <a:p>
            <a:r>
              <a:rPr lang="en-US" dirty="0"/>
              <a:t>If bringing a case before OCD (e.g. compulsory pooling), make sure the lands are under lease with the Land Office and the lease is bonded</a:t>
            </a:r>
          </a:p>
          <a:p>
            <a:r>
              <a:rPr lang="en-US" dirty="0"/>
              <a:t>Continue to pay annual rentals!</a:t>
            </a:r>
          </a:p>
          <a:p>
            <a:r>
              <a:rPr lang="en-US" dirty="0"/>
              <a:t>If you have a question, call us!  When an issue first comes up (e.g. well goes down, </a:t>
            </a:r>
            <a:r>
              <a:rPr lang="en-US" dirty="0" err="1"/>
              <a:t>frac</a:t>
            </a:r>
            <a:r>
              <a:rPr lang="en-US" dirty="0"/>
              <a:t> hit, </a:t>
            </a:r>
            <a:r>
              <a:rPr lang="en-US" dirty="0" err="1"/>
              <a:t>etc</a:t>
            </a:r>
            <a:r>
              <a:rPr lang="en-US" dirty="0"/>
              <a:t>) Land Office staff can work through best practices to preserve a lease/well on the front end.</a:t>
            </a:r>
          </a:p>
        </p:txBody>
      </p:sp>
    </p:spTree>
    <p:extLst>
      <p:ext uri="{BB962C8B-B14F-4D97-AF65-F5344CB8AC3E}">
        <p14:creationId xmlns:p14="http://schemas.microsoft.com/office/powerpoint/2010/main" val="500169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ACCOUNTABILITY &amp; ENFORCEMENT – Ari </a:t>
            </a:r>
            <a:r>
              <a:rPr lang="en-US" dirty="0" err="1"/>
              <a:t>Biernoff</a:t>
            </a:r>
            <a:endParaRPr lang="en-US" dirty="0"/>
          </a:p>
        </p:txBody>
      </p:sp>
      <p:sp>
        <p:nvSpPr>
          <p:cNvPr id="3" name="Content Placeholder 2"/>
          <p:cNvSpPr>
            <a:spLocks noGrp="1"/>
          </p:cNvSpPr>
          <p:nvPr>
            <p:ph idx="1"/>
          </p:nvPr>
        </p:nvSpPr>
        <p:spPr>
          <a:xfrm>
            <a:off x="581192" y="2121762"/>
            <a:ext cx="11029615" cy="4602887"/>
          </a:xfrm>
        </p:spPr>
        <p:txBody>
          <a:bodyPr>
            <a:noAutofit/>
          </a:bodyPr>
          <a:lstStyle/>
          <a:p>
            <a:pPr>
              <a:spcBef>
                <a:spcPts val="0"/>
              </a:spcBef>
              <a:spcAft>
                <a:spcPts val="0"/>
              </a:spcAft>
            </a:pPr>
            <a:r>
              <a:rPr lang="en-US" dirty="0"/>
              <a:t>Purpose: to ensure responsible stewardship of state trust lands for the long-term benefit of the trust </a:t>
            </a:r>
          </a:p>
          <a:p>
            <a:pPr marL="0" indent="0">
              <a:spcBef>
                <a:spcPts val="0"/>
              </a:spcBef>
              <a:spcAft>
                <a:spcPts val="0"/>
              </a:spcAft>
              <a:buNone/>
            </a:pPr>
            <a:endParaRPr lang="en-US" dirty="0"/>
          </a:p>
          <a:p>
            <a:pPr>
              <a:spcBef>
                <a:spcPts val="0"/>
              </a:spcBef>
              <a:spcAft>
                <a:spcPts val="0"/>
              </a:spcAft>
            </a:pPr>
            <a:r>
              <a:rPr lang="en-US" dirty="0"/>
              <a:t>Focus:</a:t>
            </a:r>
          </a:p>
          <a:p>
            <a:pPr lvl="1">
              <a:spcBef>
                <a:spcPts val="0"/>
              </a:spcBef>
              <a:spcAft>
                <a:spcPts val="0"/>
              </a:spcAft>
            </a:pPr>
            <a:r>
              <a:rPr lang="en-US" sz="1800" dirty="0"/>
              <a:t>Abandoned wells </a:t>
            </a:r>
          </a:p>
          <a:p>
            <a:pPr lvl="1">
              <a:spcBef>
                <a:spcPts val="0"/>
              </a:spcBef>
              <a:spcAft>
                <a:spcPts val="0"/>
              </a:spcAft>
            </a:pPr>
            <a:r>
              <a:rPr lang="en-US" sz="1800" dirty="0"/>
              <a:t>Soil and groundwater contamination </a:t>
            </a:r>
          </a:p>
          <a:p>
            <a:pPr lvl="1">
              <a:spcBef>
                <a:spcPts val="0"/>
              </a:spcBef>
              <a:spcAft>
                <a:spcPts val="0"/>
              </a:spcAft>
            </a:pPr>
            <a:r>
              <a:rPr lang="en-US" sz="1800" dirty="0"/>
              <a:t>Debris removal and surface reclamation  </a:t>
            </a:r>
          </a:p>
          <a:p>
            <a:pPr marL="324000" lvl="1" indent="0">
              <a:spcBef>
                <a:spcPts val="0"/>
              </a:spcBef>
              <a:spcAft>
                <a:spcPts val="0"/>
              </a:spcAft>
              <a:buNone/>
            </a:pPr>
            <a:endParaRPr lang="en-US" sz="1800" dirty="0"/>
          </a:p>
          <a:p>
            <a:pPr>
              <a:spcBef>
                <a:spcPts val="0"/>
              </a:spcBef>
              <a:spcAft>
                <a:spcPts val="0"/>
              </a:spcAft>
            </a:pPr>
            <a:r>
              <a:rPr lang="en-US" dirty="0"/>
              <a:t>Approach: </a:t>
            </a:r>
          </a:p>
          <a:p>
            <a:pPr lvl="1">
              <a:spcBef>
                <a:spcPts val="0"/>
              </a:spcBef>
              <a:spcAft>
                <a:spcPts val="0"/>
              </a:spcAft>
            </a:pPr>
            <a:r>
              <a:rPr lang="en-US" sz="1800" dirty="0"/>
              <a:t>Outreach and Education</a:t>
            </a:r>
          </a:p>
          <a:p>
            <a:pPr lvl="1">
              <a:spcBef>
                <a:spcPts val="0"/>
              </a:spcBef>
              <a:spcAft>
                <a:spcPts val="0"/>
              </a:spcAft>
            </a:pPr>
            <a:r>
              <a:rPr lang="en-US" sz="1800" dirty="0"/>
              <a:t>Communication</a:t>
            </a:r>
          </a:p>
          <a:p>
            <a:pPr lvl="1">
              <a:spcBef>
                <a:spcPts val="0"/>
              </a:spcBef>
              <a:spcAft>
                <a:spcPts val="0"/>
              </a:spcAft>
            </a:pPr>
            <a:r>
              <a:rPr lang="en-US" sz="1800" dirty="0"/>
              <a:t>Settlement </a:t>
            </a:r>
          </a:p>
          <a:p>
            <a:pPr lvl="1">
              <a:spcBef>
                <a:spcPts val="0"/>
              </a:spcBef>
              <a:spcAft>
                <a:spcPts val="0"/>
              </a:spcAft>
            </a:pPr>
            <a:r>
              <a:rPr lang="en-US" sz="1800" dirty="0"/>
              <a:t>Litigation </a:t>
            </a:r>
          </a:p>
          <a:p>
            <a:pPr marL="324000" lvl="1" indent="0">
              <a:spcBef>
                <a:spcPts val="600"/>
              </a:spcBef>
              <a:spcAft>
                <a:spcPts val="0"/>
              </a:spcAft>
              <a:buNone/>
            </a:pPr>
            <a:r>
              <a:rPr lang="en-US" sz="1800" dirty="0"/>
              <a:t>									            			</a:t>
            </a:r>
            <a:r>
              <a:rPr lang="en-US" sz="1800" i="1" dirty="0"/>
              <a:t>photo credit: Devon Fletcher</a:t>
            </a:r>
          </a:p>
          <a:p>
            <a:pPr>
              <a:spcBef>
                <a:spcPts val="0"/>
              </a:spcBef>
              <a:spcAft>
                <a:spcPts val="0"/>
              </a:spcAft>
            </a:pPr>
            <a:r>
              <a:rPr lang="en-US" dirty="0"/>
              <a:t>Results: &gt;100 inactive wells plugged; 14 lease sites fully reclaimed </a:t>
            </a:r>
            <a:endParaRPr lang="en-US" sz="1800" dirty="0"/>
          </a:p>
          <a:p>
            <a:pPr marL="324000" lvl="1" indent="0">
              <a:spcBef>
                <a:spcPts val="0"/>
              </a:spcBef>
              <a:spcAft>
                <a:spcPts val="0"/>
              </a:spcAft>
              <a:buNone/>
            </a:pPr>
            <a:endParaRPr lang="en-US" sz="1800" dirty="0"/>
          </a:p>
          <a:p>
            <a:pPr marL="324000" lvl="1" indent="0">
              <a:spcBef>
                <a:spcPts val="0"/>
              </a:spcBef>
              <a:spcAft>
                <a:spcPts val="0"/>
              </a:spcAft>
              <a:buNone/>
            </a:pPr>
            <a:endParaRPr lang="en-US" sz="1800" dirty="0"/>
          </a:p>
        </p:txBody>
      </p:sp>
      <p:pic>
        <p:nvPicPr>
          <p:cNvPr id="5" name="Picture 4">
            <a:extLst>
              <a:ext uri="{FF2B5EF4-FFF2-40B4-BE49-F238E27FC236}">
                <a16:creationId xmlns:a16="http://schemas.microsoft.com/office/drawing/2014/main" id="{364DDB89-C5CF-4359-BC6B-B2D3FD24633A}"/>
              </a:ext>
            </a:extLst>
          </p:cNvPr>
          <p:cNvPicPr>
            <a:picLocks noChangeAspect="1"/>
          </p:cNvPicPr>
          <p:nvPr/>
        </p:nvPicPr>
        <p:blipFill>
          <a:blip r:embed="rId2"/>
          <a:stretch>
            <a:fillRect/>
          </a:stretch>
        </p:blipFill>
        <p:spPr>
          <a:xfrm>
            <a:off x="5505450" y="2747962"/>
            <a:ext cx="4413148" cy="2743200"/>
          </a:xfrm>
          <a:prstGeom prst="rect">
            <a:avLst/>
          </a:prstGeom>
        </p:spPr>
      </p:pic>
    </p:spTree>
    <p:extLst>
      <p:ext uri="{BB962C8B-B14F-4D97-AF65-F5344CB8AC3E}">
        <p14:creationId xmlns:p14="http://schemas.microsoft.com/office/powerpoint/2010/main" val="1821529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7B18-6F55-4EFD-9A6B-B41716E5FBA2}"/>
              </a:ext>
            </a:extLst>
          </p:cNvPr>
          <p:cNvSpPr>
            <a:spLocks noGrp="1"/>
          </p:cNvSpPr>
          <p:nvPr>
            <p:ph type="title"/>
          </p:nvPr>
        </p:nvSpPr>
        <p:spPr/>
        <p:txBody>
          <a:bodyPr/>
          <a:lstStyle/>
          <a:p>
            <a:r>
              <a:rPr lang="en-US" dirty="0"/>
              <a:t>LEASE RIGHTS AND RESPONSIBILITIES</a:t>
            </a:r>
          </a:p>
        </p:txBody>
      </p:sp>
      <p:sp>
        <p:nvSpPr>
          <p:cNvPr id="3" name="Content Placeholder 2">
            <a:extLst>
              <a:ext uri="{FF2B5EF4-FFF2-40B4-BE49-F238E27FC236}">
                <a16:creationId xmlns:a16="http://schemas.microsoft.com/office/drawing/2014/main" id="{24DEF460-A04E-4FB0-9C0F-D9152941A86B}"/>
              </a:ext>
            </a:extLst>
          </p:cNvPr>
          <p:cNvSpPr txBox="1">
            <a:spLocks/>
          </p:cNvSpPr>
          <p:nvPr/>
        </p:nvSpPr>
        <p:spPr>
          <a:xfrm>
            <a:off x="581192" y="2180496"/>
            <a:ext cx="11029615" cy="3678303"/>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Leases grant lessees EXCLUSIVE rights to develop oil and gas on subject acreage</a:t>
            </a:r>
          </a:p>
          <a:p>
            <a:endParaRPr lang="en-US" dirty="0"/>
          </a:p>
          <a:p>
            <a:endParaRPr lang="en-US" dirty="0"/>
          </a:p>
          <a:p>
            <a:r>
              <a:rPr lang="en-US" dirty="0"/>
              <a:t>Leases impose responsibility for environmental damage caused by lease operations</a:t>
            </a:r>
          </a:p>
          <a:p>
            <a:endParaRPr lang="en-US" dirty="0"/>
          </a:p>
          <a:p>
            <a:endParaRPr lang="en-US" dirty="0"/>
          </a:p>
          <a:p>
            <a:r>
              <a:rPr lang="en-US" dirty="0"/>
              <a:t>Leases require compliance with applicable laws and rules  	 </a:t>
            </a:r>
          </a:p>
          <a:p>
            <a:pPr marL="0" indent="0">
              <a:buNone/>
            </a:pPr>
            <a:endParaRPr lang="en-US" dirty="0"/>
          </a:p>
        </p:txBody>
      </p:sp>
      <p:pic>
        <p:nvPicPr>
          <p:cNvPr id="5" name="Picture 4">
            <a:extLst>
              <a:ext uri="{FF2B5EF4-FFF2-40B4-BE49-F238E27FC236}">
                <a16:creationId xmlns:a16="http://schemas.microsoft.com/office/drawing/2014/main" id="{1F22EA33-50BE-4D5C-8810-CE2A6F4CCDB7}"/>
              </a:ext>
            </a:extLst>
          </p:cNvPr>
          <p:cNvPicPr>
            <a:picLocks noChangeAspect="1"/>
          </p:cNvPicPr>
          <p:nvPr/>
        </p:nvPicPr>
        <p:blipFill>
          <a:blip r:embed="rId2"/>
          <a:stretch>
            <a:fillRect/>
          </a:stretch>
        </p:blipFill>
        <p:spPr>
          <a:xfrm>
            <a:off x="95250" y="2719712"/>
            <a:ext cx="12096750" cy="495300"/>
          </a:xfrm>
          <a:prstGeom prst="rect">
            <a:avLst/>
          </a:prstGeom>
        </p:spPr>
      </p:pic>
      <p:pic>
        <p:nvPicPr>
          <p:cNvPr id="13" name="Picture 12">
            <a:extLst>
              <a:ext uri="{FF2B5EF4-FFF2-40B4-BE49-F238E27FC236}">
                <a16:creationId xmlns:a16="http://schemas.microsoft.com/office/drawing/2014/main" id="{62A149AC-8F3A-40DB-B455-223B23177A8D}"/>
              </a:ext>
            </a:extLst>
          </p:cNvPr>
          <p:cNvPicPr>
            <a:picLocks noChangeAspect="1"/>
          </p:cNvPicPr>
          <p:nvPr/>
        </p:nvPicPr>
        <p:blipFill>
          <a:blip r:embed="rId3"/>
          <a:stretch>
            <a:fillRect/>
          </a:stretch>
        </p:blipFill>
        <p:spPr>
          <a:xfrm>
            <a:off x="-5298" y="3855184"/>
            <a:ext cx="12192000" cy="723099"/>
          </a:xfrm>
          <a:prstGeom prst="rect">
            <a:avLst/>
          </a:prstGeom>
        </p:spPr>
      </p:pic>
      <p:pic>
        <p:nvPicPr>
          <p:cNvPr id="17" name="Picture 16">
            <a:extLst>
              <a:ext uri="{FF2B5EF4-FFF2-40B4-BE49-F238E27FC236}">
                <a16:creationId xmlns:a16="http://schemas.microsoft.com/office/drawing/2014/main" id="{B97AC9F0-2B39-4A5C-880E-51E69A50B90C}"/>
              </a:ext>
            </a:extLst>
          </p:cNvPr>
          <p:cNvPicPr>
            <a:picLocks noChangeAspect="1"/>
          </p:cNvPicPr>
          <p:nvPr/>
        </p:nvPicPr>
        <p:blipFill>
          <a:blip r:embed="rId4"/>
          <a:stretch>
            <a:fillRect/>
          </a:stretch>
        </p:blipFill>
        <p:spPr>
          <a:xfrm>
            <a:off x="0" y="5096215"/>
            <a:ext cx="12192000" cy="1032127"/>
          </a:xfrm>
          <a:prstGeom prst="rect">
            <a:avLst/>
          </a:prstGeom>
        </p:spPr>
      </p:pic>
    </p:spTree>
    <p:extLst>
      <p:ext uri="{BB962C8B-B14F-4D97-AF65-F5344CB8AC3E}">
        <p14:creationId xmlns:p14="http://schemas.microsoft.com/office/powerpoint/2010/main" val="3920248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3FAF-C4D0-4485-9938-5ADB86651840}"/>
              </a:ext>
            </a:extLst>
          </p:cNvPr>
          <p:cNvSpPr>
            <a:spLocks noGrp="1"/>
          </p:cNvSpPr>
          <p:nvPr>
            <p:ph type="title"/>
          </p:nvPr>
        </p:nvSpPr>
        <p:spPr/>
        <p:txBody>
          <a:bodyPr/>
          <a:lstStyle/>
          <a:p>
            <a:r>
              <a:rPr lang="en-US" dirty="0"/>
              <a:t>LEASE EXPIRATION VS. CANCELLATION</a:t>
            </a:r>
          </a:p>
        </p:txBody>
      </p:sp>
      <p:sp>
        <p:nvSpPr>
          <p:cNvPr id="12" name="TextBox 11">
            <a:extLst>
              <a:ext uri="{FF2B5EF4-FFF2-40B4-BE49-F238E27FC236}">
                <a16:creationId xmlns:a16="http://schemas.microsoft.com/office/drawing/2014/main" id="{985EE750-4908-46DD-B3FF-A3E488E40393}"/>
              </a:ext>
            </a:extLst>
          </p:cNvPr>
          <p:cNvSpPr txBox="1"/>
          <p:nvPr/>
        </p:nvSpPr>
        <p:spPr>
          <a:xfrm>
            <a:off x="575894" y="2079255"/>
            <a:ext cx="11029616" cy="834711"/>
          </a:xfrm>
          <a:prstGeom prst="rect">
            <a:avLst/>
          </a:prstGeom>
        </p:spPr>
        <p:txBody>
          <a:bodyPr/>
          <a:lstStyle>
            <a:defPPr>
              <a:defRPr lang="en-US"/>
            </a:defPPr>
            <a:lvl1pPr marL="306000" indent="-306000">
              <a:spcBef>
                <a:spcPct val="20000"/>
              </a:spcBef>
              <a:spcAft>
                <a:spcPts val="600"/>
              </a:spcAft>
              <a:buClr>
                <a:schemeClr val="accent2"/>
              </a:buClr>
              <a:buSzPct val="92000"/>
              <a:buFont typeface="Wingdings 2" panose="05020102010507070707" pitchFamily="18" charset="2"/>
              <a:buChar char=""/>
              <a:defRPr>
                <a:solidFill>
                  <a:schemeClr val="tx2"/>
                </a:solidFill>
              </a:defRPr>
            </a:lvl1pPr>
            <a:lvl2pPr marL="630000" indent="-306000">
              <a:spcBef>
                <a:spcPct val="20000"/>
              </a:spcBef>
              <a:spcAft>
                <a:spcPts val="600"/>
              </a:spcAft>
              <a:buClr>
                <a:schemeClr val="accent2"/>
              </a:buClr>
              <a:buSzPct val="92000"/>
              <a:buFont typeface="Wingdings 2" panose="05020102010507070707" pitchFamily="18" charset="2"/>
              <a:buChar char=""/>
              <a:defRPr sz="1600">
                <a:solidFill>
                  <a:schemeClr val="tx2"/>
                </a:solidFill>
              </a:defRPr>
            </a:lvl2pPr>
            <a:lvl3pPr marL="900000" indent="-270000">
              <a:spcBef>
                <a:spcPct val="20000"/>
              </a:spcBef>
              <a:spcAft>
                <a:spcPts val="600"/>
              </a:spcAft>
              <a:buClr>
                <a:schemeClr val="accent2"/>
              </a:buClr>
              <a:buSzPct val="92000"/>
              <a:buFont typeface="Wingdings 2" panose="05020102010507070707" pitchFamily="18" charset="2"/>
              <a:buChar char=""/>
              <a:defRPr sz="1400">
                <a:solidFill>
                  <a:schemeClr val="tx2"/>
                </a:solidFill>
              </a:defRPr>
            </a:lvl3pPr>
            <a:lvl4pPr marL="124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4pPr>
            <a:lvl5pPr marL="1602000" indent="-234000">
              <a:spcBef>
                <a:spcPct val="20000"/>
              </a:spcBef>
              <a:spcAft>
                <a:spcPts val="600"/>
              </a:spcAft>
              <a:buClr>
                <a:schemeClr val="accent2"/>
              </a:buClr>
              <a:buSzPct val="92000"/>
              <a:buFont typeface="Wingdings 2" panose="05020102010507070707" pitchFamily="18" charset="2"/>
              <a:buChar char=""/>
              <a:defRPr sz="1200">
                <a:solidFill>
                  <a:schemeClr val="tx2"/>
                </a:solidFill>
              </a:defRPr>
            </a:lvl5pPr>
            <a:lvl6pPr marL="19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6pPr>
            <a:lvl7pPr marL="22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7pPr>
            <a:lvl8pPr marL="25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8pPr>
            <a:lvl9pPr marL="2800000" indent="-228600">
              <a:spcBef>
                <a:spcPct val="20000"/>
              </a:spcBef>
              <a:spcAft>
                <a:spcPts val="600"/>
              </a:spcAft>
              <a:buClr>
                <a:schemeClr val="accent2"/>
              </a:buClr>
              <a:buSzPct val="92000"/>
              <a:buFont typeface="Wingdings 2" panose="05020102010507070707" pitchFamily="18" charset="2"/>
              <a:buChar char=""/>
              <a:defRPr sz="1200">
                <a:solidFill>
                  <a:schemeClr val="tx2"/>
                </a:solidFill>
              </a:defRPr>
            </a:lvl9pPr>
          </a:lstStyle>
          <a:p>
            <a:r>
              <a:rPr lang="en-US" dirty="0"/>
              <a:t>Leases are perpetual … provided ongoing production in paying quantities</a:t>
            </a:r>
          </a:p>
          <a:p>
            <a:endParaRPr lang="en-US" dirty="0"/>
          </a:p>
          <a:p>
            <a:endParaRPr lang="en-US" dirty="0"/>
          </a:p>
          <a:p>
            <a:r>
              <a:rPr lang="en-US" dirty="0"/>
              <a:t>There is an exception to expiration if production stops…</a:t>
            </a:r>
          </a:p>
          <a:p>
            <a:endParaRPr lang="en-US" dirty="0"/>
          </a:p>
          <a:p>
            <a:endParaRPr lang="en-US" dirty="0"/>
          </a:p>
          <a:p>
            <a:endParaRPr lang="en-US" dirty="0"/>
          </a:p>
          <a:p>
            <a:endParaRPr lang="en-US" dirty="0"/>
          </a:p>
          <a:p>
            <a:r>
              <a:rPr lang="en-US" dirty="0"/>
              <a:t>…But there is no all-purpose shut-in provision</a:t>
            </a:r>
          </a:p>
          <a:p>
            <a:r>
              <a:rPr lang="en-US" b="1" dirty="0"/>
              <a:t>Cancellation is a default on a lease obligation and requires prior notice and cure; expiration is automatic</a:t>
            </a:r>
          </a:p>
          <a:p>
            <a:endParaRPr lang="en-US" dirty="0"/>
          </a:p>
          <a:p>
            <a:pPr marL="0" indent="0">
              <a:buNone/>
            </a:pPr>
            <a:endParaRPr lang="en-US" dirty="0"/>
          </a:p>
        </p:txBody>
      </p:sp>
      <p:pic>
        <p:nvPicPr>
          <p:cNvPr id="14" name="Picture 13">
            <a:extLst>
              <a:ext uri="{FF2B5EF4-FFF2-40B4-BE49-F238E27FC236}">
                <a16:creationId xmlns:a16="http://schemas.microsoft.com/office/drawing/2014/main" id="{C8CF00F1-E6DC-49D8-B410-D5769FC6276D}"/>
              </a:ext>
            </a:extLst>
          </p:cNvPr>
          <p:cNvPicPr>
            <a:picLocks noChangeAspect="1"/>
          </p:cNvPicPr>
          <p:nvPr/>
        </p:nvPicPr>
        <p:blipFill>
          <a:blip r:embed="rId2"/>
          <a:stretch>
            <a:fillRect/>
          </a:stretch>
        </p:blipFill>
        <p:spPr>
          <a:xfrm>
            <a:off x="-10061" y="2447241"/>
            <a:ext cx="12182475" cy="933450"/>
          </a:xfrm>
          <a:prstGeom prst="rect">
            <a:avLst/>
          </a:prstGeom>
        </p:spPr>
      </p:pic>
      <p:pic>
        <p:nvPicPr>
          <p:cNvPr id="16" name="Picture 15">
            <a:extLst>
              <a:ext uri="{FF2B5EF4-FFF2-40B4-BE49-F238E27FC236}">
                <a16:creationId xmlns:a16="http://schemas.microsoft.com/office/drawing/2014/main" id="{DDC2EA64-979D-4DED-B177-474AD0BDA572}"/>
              </a:ext>
            </a:extLst>
          </p:cNvPr>
          <p:cNvPicPr>
            <a:picLocks noChangeAspect="1"/>
          </p:cNvPicPr>
          <p:nvPr/>
        </p:nvPicPr>
        <p:blipFill>
          <a:blip r:embed="rId3"/>
          <a:stretch>
            <a:fillRect/>
          </a:stretch>
        </p:blipFill>
        <p:spPr>
          <a:xfrm>
            <a:off x="0" y="3748677"/>
            <a:ext cx="12192000" cy="1468053"/>
          </a:xfrm>
          <a:prstGeom prst="rect">
            <a:avLst/>
          </a:prstGeom>
        </p:spPr>
      </p:pic>
    </p:spTree>
    <p:extLst>
      <p:ext uri="{BB962C8B-B14F-4D97-AF65-F5344CB8AC3E}">
        <p14:creationId xmlns:p14="http://schemas.microsoft.com/office/powerpoint/2010/main" val="1988008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land office rules on environmental compliance </a:t>
            </a:r>
          </a:p>
        </p:txBody>
      </p:sp>
      <p:sp>
        <p:nvSpPr>
          <p:cNvPr id="3" name="Content Placeholder 2"/>
          <p:cNvSpPr>
            <a:spLocks noGrp="1"/>
          </p:cNvSpPr>
          <p:nvPr>
            <p:ph idx="1"/>
          </p:nvPr>
        </p:nvSpPr>
        <p:spPr>
          <a:xfrm>
            <a:off x="581192" y="1838325"/>
            <a:ext cx="11029615" cy="4886324"/>
          </a:xfrm>
        </p:spPr>
        <p:txBody>
          <a:bodyPr>
            <a:noAutofit/>
          </a:bodyPr>
          <a:lstStyle/>
          <a:p>
            <a:pPr>
              <a:spcBef>
                <a:spcPts val="0"/>
              </a:spcBef>
              <a:spcAft>
                <a:spcPts val="0"/>
              </a:spcAft>
            </a:pPr>
            <a:r>
              <a:rPr lang="en-US" dirty="0"/>
              <a:t>19.2.100.66 and 19.2.100.67 NMAC</a:t>
            </a:r>
          </a:p>
          <a:p>
            <a:pPr>
              <a:spcBef>
                <a:spcPts val="0"/>
              </a:spcBef>
              <a:spcAft>
                <a:spcPts val="0"/>
              </a:spcAft>
            </a:pPr>
            <a:r>
              <a:rPr lang="en-US" dirty="0"/>
              <a:t>Establish basic requirements for responsible operations during the lifespan of a lease and closeout requirements for an expired or canceled lease</a:t>
            </a:r>
          </a:p>
          <a:p>
            <a:pPr>
              <a:spcBef>
                <a:spcPts val="0"/>
              </a:spcBef>
              <a:spcAft>
                <a:spcPts val="0"/>
              </a:spcAft>
            </a:pPr>
            <a:r>
              <a:rPr lang="en-US" dirty="0"/>
              <a:t>Lessees are not responsible for environmental damage from prior leases on the same acreage…</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r>
              <a:rPr lang="en-US" dirty="0"/>
              <a:t>…but are responsible for damage dating back to previous assignments of the </a:t>
            </a:r>
            <a:r>
              <a:rPr lang="en-US" u="sng" dirty="0"/>
              <a:t>same</a:t>
            </a:r>
            <a:r>
              <a:rPr lang="en-US" dirty="0"/>
              <a:t> lease </a:t>
            </a:r>
          </a:p>
          <a:p>
            <a:pPr>
              <a:spcBef>
                <a:spcPts val="0"/>
              </a:spcBef>
              <a:spcAft>
                <a:spcPts val="0"/>
              </a:spcAft>
            </a:pPr>
            <a:endParaRPr lang="en-US" dirty="0"/>
          </a:p>
          <a:p>
            <a:pPr>
              <a:spcBef>
                <a:spcPts val="0"/>
              </a:spcBef>
              <a:spcAft>
                <a:spcPts val="0"/>
              </a:spcAft>
            </a:pPr>
            <a:endParaRPr lang="en-US" sz="1800" dirty="0"/>
          </a:p>
          <a:p>
            <a:pPr marL="324000" lvl="1" indent="0">
              <a:spcBef>
                <a:spcPts val="0"/>
              </a:spcBef>
              <a:spcAft>
                <a:spcPts val="0"/>
              </a:spcAft>
              <a:buNone/>
            </a:pPr>
            <a:endParaRPr lang="en-US" sz="1800" dirty="0"/>
          </a:p>
        </p:txBody>
      </p:sp>
      <p:pic>
        <p:nvPicPr>
          <p:cNvPr id="6" name="Picture 5">
            <a:extLst>
              <a:ext uri="{FF2B5EF4-FFF2-40B4-BE49-F238E27FC236}">
                <a16:creationId xmlns:a16="http://schemas.microsoft.com/office/drawing/2014/main" id="{2D3A0E76-E02B-451D-90CC-84B1A004F4D5}"/>
              </a:ext>
            </a:extLst>
          </p:cNvPr>
          <p:cNvPicPr>
            <a:picLocks noChangeAspect="1"/>
          </p:cNvPicPr>
          <p:nvPr/>
        </p:nvPicPr>
        <p:blipFill>
          <a:blip r:embed="rId2"/>
          <a:stretch>
            <a:fillRect/>
          </a:stretch>
        </p:blipFill>
        <p:spPr>
          <a:xfrm>
            <a:off x="581192" y="3549967"/>
            <a:ext cx="5353762" cy="1463040"/>
          </a:xfrm>
          <a:prstGeom prst="rect">
            <a:avLst/>
          </a:prstGeom>
        </p:spPr>
      </p:pic>
      <p:pic>
        <p:nvPicPr>
          <p:cNvPr id="8" name="Picture 7">
            <a:extLst>
              <a:ext uri="{FF2B5EF4-FFF2-40B4-BE49-F238E27FC236}">
                <a16:creationId xmlns:a16="http://schemas.microsoft.com/office/drawing/2014/main" id="{B7863D50-0613-483C-86C3-7ADA18836EF2}"/>
              </a:ext>
            </a:extLst>
          </p:cNvPr>
          <p:cNvPicPr>
            <a:picLocks noChangeAspect="1"/>
          </p:cNvPicPr>
          <p:nvPr/>
        </p:nvPicPr>
        <p:blipFill>
          <a:blip r:embed="rId3"/>
          <a:stretch>
            <a:fillRect/>
          </a:stretch>
        </p:blipFill>
        <p:spPr>
          <a:xfrm>
            <a:off x="0" y="5537966"/>
            <a:ext cx="12192000" cy="854755"/>
          </a:xfrm>
          <a:prstGeom prst="rect">
            <a:avLst/>
          </a:prstGeom>
        </p:spPr>
      </p:pic>
    </p:spTree>
    <p:extLst>
      <p:ext uri="{BB962C8B-B14F-4D97-AF65-F5344CB8AC3E}">
        <p14:creationId xmlns:p14="http://schemas.microsoft.com/office/powerpoint/2010/main" val="4211459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GOOD, THE BAD…</a:t>
            </a:r>
          </a:p>
        </p:txBody>
      </p:sp>
      <p:sp>
        <p:nvSpPr>
          <p:cNvPr id="3" name="Content Placeholder 2"/>
          <p:cNvSpPr>
            <a:spLocks noGrp="1"/>
          </p:cNvSpPr>
          <p:nvPr>
            <p:ph idx="1"/>
          </p:nvPr>
        </p:nvSpPr>
        <p:spPr>
          <a:xfrm>
            <a:off x="581192" y="1979522"/>
            <a:ext cx="11029615" cy="4602887"/>
          </a:xfrm>
        </p:spPr>
        <p:txBody>
          <a:bodyPr>
            <a:noAutofit/>
          </a:bodyPr>
          <a:lstStyle/>
          <a:p>
            <a:pPr>
              <a:spcBef>
                <a:spcPts val="0"/>
              </a:spcBef>
              <a:spcAft>
                <a:spcPts val="0"/>
              </a:spcAft>
              <a:buFont typeface="Wingdings" panose="05000000000000000000" pitchFamily="2" charset="2"/>
              <a:buChar char="v"/>
            </a:pPr>
            <a:r>
              <a:rPr lang="en-US" dirty="0"/>
              <a:t>Inactive wells – plugged? </a:t>
            </a:r>
          </a:p>
          <a:p>
            <a:pPr>
              <a:spcBef>
                <a:spcPts val="0"/>
              </a:spcBef>
              <a:spcAft>
                <a:spcPts val="0"/>
              </a:spcAft>
              <a:buFont typeface="Wingdings" panose="05000000000000000000" pitchFamily="2" charset="2"/>
              <a:buChar char="v"/>
            </a:pPr>
            <a:r>
              <a:rPr lang="en-US" dirty="0"/>
              <a:t>Soil contamination – remediated? </a:t>
            </a:r>
          </a:p>
          <a:p>
            <a:pPr>
              <a:spcBef>
                <a:spcPts val="0"/>
              </a:spcBef>
              <a:spcAft>
                <a:spcPts val="0"/>
              </a:spcAft>
              <a:buFont typeface="Wingdings" panose="05000000000000000000" pitchFamily="2" charset="2"/>
              <a:buChar char="v"/>
            </a:pPr>
            <a:r>
              <a:rPr lang="en-US" dirty="0"/>
              <a:t>Debris – removed? </a:t>
            </a:r>
          </a:p>
          <a:p>
            <a:pPr>
              <a:spcBef>
                <a:spcPts val="0"/>
              </a:spcBef>
              <a:spcAft>
                <a:spcPts val="0"/>
              </a:spcAft>
              <a:buFont typeface="Wingdings" panose="05000000000000000000" pitchFamily="2" charset="2"/>
              <a:buChar char="v"/>
            </a:pPr>
            <a:r>
              <a:rPr lang="en-US" dirty="0"/>
              <a:t>Pads and roads – reseeded? </a:t>
            </a:r>
          </a:p>
          <a:p>
            <a:pPr>
              <a:spcBef>
                <a:spcPts val="0"/>
              </a:spcBef>
              <a:spcAft>
                <a:spcPts val="0"/>
              </a:spcAft>
              <a:buFont typeface="Wingdings" panose="05000000000000000000" pitchFamily="2" charset="2"/>
              <a:buChar char="v"/>
            </a:pPr>
            <a:r>
              <a:rPr lang="en-US" dirty="0"/>
              <a:t>Right of Entry permit required for expired/canceled leases</a:t>
            </a:r>
          </a:p>
          <a:p>
            <a:pPr>
              <a:spcBef>
                <a:spcPts val="0"/>
              </a:spcBef>
              <a:spcAft>
                <a:spcPts val="0"/>
              </a:spcAft>
              <a:buFont typeface="Wingdings" panose="05000000000000000000" pitchFamily="2" charset="2"/>
              <a:buChar char="v"/>
            </a:pPr>
            <a:r>
              <a:rPr lang="en-US" dirty="0"/>
              <a:t>Communication to grazing lessee and new oil and gas lessee, if any</a:t>
            </a:r>
          </a:p>
          <a:p>
            <a:pPr>
              <a:spcBef>
                <a:spcPts val="0"/>
              </a:spcBef>
              <a:spcAft>
                <a:spcPts val="0"/>
              </a:spcAft>
              <a:buFont typeface="Wingdings" panose="05000000000000000000" pitchFamily="2" charset="2"/>
              <a:buChar char="v"/>
            </a:pPr>
            <a:r>
              <a:rPr lang="en-US" dirty="0"/>
              <a:t>Coordination of cleanup with SLO remediation team </a:t>
            </a:r>
          </a:p>
          <a:p>
            <a:pPr>
              <a:spcBef>
                <a:spcPts val="0"/>
              </a:spcBef>
              <a:spcAft>
                <a:spcPts val="0"/>
              </a:spcAft>
            </a:pPr>
            <a:endParaRPr lang="en-US" dirty="0"/>
          </a:p>
          <a:p>
            <a:pPr marL="0" indent="0">
              <a:spcBef>
                <a:spcPts val="0"/>
              </a:spcBef>
              <a:spcAft>
                <a:spcPts val="0"/>
              </a:spcAft>
              <a:buNone/>
            </a:pPr>
            <a:endParaRPr lang="en-US" dirty="0"/>
          </a:p>
          <a:p>
            <a:pPr marL="6797675" lvl="8" indent="-4227513">
              <a:spcBef>
                <a:spcPts val="0"/>
              </a:spcBef>
              <a:spcAft>
                <a:spcPts val="0"/>
              </a:spcAft>
            </a:pPr>
            <a:endParaRPr lang="en-US" i="1" dirty="0"/>
          </a:p>
          <a:p>
            <a:pPr marL="0" indent="0">
              <a:spcBef>
                <a:spcPts val="0"/>
              </a:spcBef>
              <a:spcAft>
                <a:spcPts val="0"/>
              </a:spcAft>
              <a:buNone/>
            </a:pPr>
            <a:endParaRPr lang="en-US" dirty="0"/>
          </a:p>
          <a:p>
            <a:pPr marL="324000" lvl="1" indent="0">
              <a:spcBef>
                <a:spcPts val="0"/>
              </a:spcBef>
              <a:spcAft>
                <a:spcPts val="0"/>
              </a:spcAft>
              <a:buNone/>
            </a:pPr>
            <a:endParaRPr lang="en-US" sz="1800" dirty="0"/>
          </a:p>
          <a:p>
            <a:pPr marL="324000" lvl="1" indent="0">
              <a:spcBef>
                <a:spcPts val="0"/>
              </a:spcBef>
              <a:spcAft>
                <a:spcPts val="0"/>
              </a:spcAft>
              <a:buNone/>
            </a:pPr>
            <a:endParaRPr lang="en-US" sz="1800" dirty="0"/>
          </a:p>
          <a:p>
            <a:pPr marL="324000" lvl="1" indent="0">
              <a:spcBef>
                <a:spcPts val="0"/>
              </a:spcBef>
              <a:spcAft>
                <a:spcPts val="0"/>
              </a:spcAft>
              <a:buNone/>
            </a:pPr>
            <a:endParaRPr lang="en-US" sz="1800" dirty="0"/>
          </a:p>
          <a:p>
            <a:pPr marL="324000" lvl="1" indent="0">
              <a:spcBef>
                <a:spcPts val="0"/>
              </a:spcBef>
              <a:spcAft>
                <a:spcPts val="0"/>
              </a:spcAft>
              <a:buNone/>
            </a:pPr>
            <a:endParaRPr lang="en-US" sz="1800" dirty="0"/>
          </a:p>
        </p:txBody>
      </p:sp>
      <p:pic>
        <p:nvPicPr>
          <p:cNvPr id="4100" name="Picture 4" descr="16_Top25GreatestVillains">
            <a:extLst>
              <a:ext uri="{FF2B5EF4-FFF2-40B4-BE49-F238E27FC236}">
                <a16:creationId xmlns:a16="http://schemas.microsoft.com/office/drawing/2014/main" id="{8C6AF3CF-B965-452F-8D80-5AA88F44D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2780" y="1979522"/>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70A142-33A2-4EC5-870C-965E91DAF3F9}"/>
              </a:ext>
            </a:extLst>
          </p:cNvPr>
          <p:cNvPicPr>
            <a:picLocks noChangeAspect="1"/>
          </p:cNvPicPr>
          <p:nvPr/>
        </p:nvPicPr>
        <p:blipFill>
          <a:blip r:embed="rId3"/>
          <a:stretch>
            <a:fillRect/>
          </a:stretch>
        </p:blipFill>
        <p:spPr>
          <a:xfrm>
            <a:off x="7669799" y="4163417"/>
            <a:ext cx="3147597" cy="2377440"/>
          </a:xfrm>
          <a:prstGeom prst="rect">
            <a:avLst/>
          </a:prstGeom>
        </p:spPr>
      </p:pic>
      <p:pic>
        <p:nvPicPr>
          <p:cNvPr id="10" name="Picture 9">
            <a:extLst>
              <a:ext uri="{FF2B5EF4-FFF2-40B4-BE49-F238E27FC236}">
                <a16:creationId xmlns:a16="http://schemas.microsoft.com/office/drawing/2014/main" id="{31559FD8-3C9B-4919-A874-8266014152D1}"/>
              </a:ext>
            </a:extLst>
          </p:cNvPr>
          <p:cNvPicPr>
            <a:picLocks noChangeAspect="1"/>
          </p:cNvPicPr>
          <p:nvPr/>
        </p:nvPicPr>
        <p:blipFill>
          <a:blip r:embed="rId4"/>
          <a:stretch>
            <a:fillRect/>
          </a:stretch>
        </p:blipFill>
        <p:spPr>
          <a:xfrm>
            <a:off x="1204410" y="4480560"/>
            <a:ext cx="3147597" cy="2377440"/>
          </a:xfrm>
          <a:prstGeom prst="rect">
            <a:avLst/>
          </a:prstGeom>
        </p:spPr>
      </p:pic>
      <p:pic>
        <p:nvPicPr>
          <p:cNvPr id="7" name="Picture 2">
            <a:extLst>
              <a:ext uri="{FF2B5EF4-FFF2-40B4-BE49-F238E27FC236}">
                <a16:creationId xmlns:a16="http://schemas.microsoft.com/office/drawing/2014/main" id="{863BA6E8-BB3E-4599-99BE-3D1BD43B1B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5029200"/>
            <a:ext cx="398032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01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FA71-0D87-4CF1-9F1E-A42C0AEBBE2C}"/>
              </a:ext>
            </a:extLst>
          </p:cNvPr>
          <p:cNvSpPr>
            <a:spLocks noGrp="1"/>
          </p:cNvSpPr>
          <p:nvPr>
            <p:ph type="title"/>
          </p:nvPr>
        </p:nvSpPr>
        <p:spPr/>
        <p:txBody>
          <a:bodyPr/>
          <a:lstStyle/>
          <a:p>
            <a:r>
              <a:rPr lang="en-US" dirty="0"/>
              <a:t>…AND THE UGLY</a:t>
            </a:r>
          </a:p>
        </p:txBody>
      </p:sp>
      <p:pic>
        <p:nvPicPr>
          <p:cNvPr id="2050" name="Picture 2" descr="Pinocchio">
            <a:extLst>
              <a:ext uri="{FF2B5EF4-FFF2-40B4-BE49-F238E27FC236}">
                <a16:creationId xmlns:a16="http://schemas.microsoft.com/office/drawing/2014/main" id="{05CB3B24-CE08-4D5B-8D50-AA68CDE059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796" y="4252280"/>
            <a:ext cx="274320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7DFD28-C4E9-4200-B2C7-70915C6C77C8}"/>
              </a:ext>
            </a:extLst>
          </p:cNvPr>
          <p:cNvPicPr>
            <a:picLocks noChangeAspect="1"/>
          </p:cNvPicPr>
          <p:nvPr/>
        </p:nvPicPr>
        <p:blipFill>
          <a:blip r:embed="rId3"/>
          <a:stretch>
            <a:fillRect/>
          </a:stretch>
        </p:blipFill>
        <p:spPr>
          <a:xfrm>
            <a:off x="423327" y="2162175"/>
            <a:ext cx="9655622" cy="1645920"/>
          </a:xfrm>
          <a:prstGeom prst="rect">
            <a:avLst/>
          </a:prstGeom>
        </p:spPr>
      </p:pic>
      <p:pic>
        <p:nvPicPr>
          <p:cNvPr id="6" name="Picture 5">
            <a:extLst>
              <a:ext uri="{FF2B5EF4-FFF2-40B4-BE49-F238E27FC236}">
                <a16:creationId xmlns:a16="http://schemas.microsoft.com/office/drawing/2014/main" id="{B724D037-6683-4C84-BFC6-2805C3F861DB}"/>
              </a:ext>
            </a:extLst>
          </p:cNvPr>
          <p:cNvPicPr>
            <a:picLocks noChangeAspect="1"/>
          </p:cNvPicPr>
          <p:nvPr/>
        </p:nvPicPr>
        <p:blipFill>
          <a:blip r:embed="rId4"/>
          <a:stretch>
            <a:fillRect/>
          </a:stretch>
        </p:blipFill>
        <p:spPr>
          <a:xfrm>
            <a:off x="575895" y="3865245"/>
            <a:ext cx="4148901" cy="2743200"/>
          </a:xfrm>
          <a:prstGeom prst="rect">
            <a:avLst/>
          </a:prstGeom>
        </p:spPr>
      </p:pic>
      <p:pic>
        <p:nvPicPr>
          <p:cNvPr id="8" name="Picture 7">
            <a:extLst>
              <a:ext uri="{FF2B5EF4-FFF2-40B4-BE49-F238E27FC236}">
                <a16:creationId xmlns:a16="http://schemas.microsoft.com/office/drawing/2014/main" id="{E4641FE6-DBEE-4CF0-89B7-71F843BD1FD0}"/>
              </a:ext>
            </a:extLst>
          </p:cNvPr>
          <p:cNvPicPr>
            <a:picLocks noChangeAspect="1"/>
          </p:cNvPicPr>
          <p:nvPr/>
        </p:nvPicPr>
        <p:blipFill>
          <a:blip r:embed="rId5"/>
          <a:stretch>
            <a:fillRect/>
          </a:stretch>
        </p:blipFill>
        <p:spPr>
          <a:xfrm>
            <a:off x="7277101" y="3922395"/>
            <a:ext cx="4645742" cy="2468880"/>
          </a:xfrm>
          <a:prstGeom prst="rect">
            <a:avLst/>
          </a:prstGeom>
        </p:spPr>
      </p:pic>
    </p:spTree>
    <p:extLst>
      <p:ext uri="{BB962C8B-B14F-4D97-AF65-F5344CB8AC3E}">
        <p14:creationId xmlns:p14="http://schemas.microsoft.com/office/powerpoint/2010/main" val="741290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THOUGHTS ON GOOD PRACTICE</a:t>
            </a:r>
          </a:p>
        </p:txBody>
      </p:sp>
      <p:sp>
        <p:nvSpPr>
          <p:cNvPr id="3" name="Content Placeholder 2"/>
          <p:cNvSpPr>
            <a:spLocks noGrp="1"/>
          </p:cNvSpPr>
          <p:nvPr>
            <p:ph idx="1"/>
          </p:nvPr>
        </p:nvSpPr>
        <p:spPr>
          <a:xfrm>
            <a:off x="581192" y="2121762"/>
            <a:ext cx="11029615" cy="4602887"/>
          </a:xfrm>
        </p:spPr>
        <p:txBody>
          <a:bodyPr>
            <a:noAutofit/>
          </a:bodyPr>
          <a:lstStyle/>
          <a:p>
            <a:pPr>
              <a:spcBef>
                <a:spcPts val="0"/>
              </a:spcBef>
              <a:spcAft>
                <a:spcPts val="0"/>
              </a:spcAft>
            </a:pPr>
            <a:r>
              <a:rPr lang="en-US" dirty="0"/>
              <a:t>Monitor site conditions regularly </a:t>
            </a:r>
          </a:p>
          <a:p>
            <a:pPr>
              <a:spcBef>
                <a:spcPts val="0"/>
              </a:spcBef>
              <a:spcAft>
                <a:spcPts val="0"/>
              </a:spcAft>
            </a:pPr>
            <a:r>
              <a:rPr lang="en-US" dirty="0"/>
              <a:t>Avoid excessive inactive wells </a:t>
            </a:r>
          </a:p>
          <a:p>
            <a:pPr>
              <a:spcBef>
                <a:spcPts val="0"/>
              </a:spcBef>
              <a:spcAft>
                <a:spcPts val="0"/>
              </a:spcAft>
            </a:pPr>
            <a:r>
              <a:rPr lang="en-US" dirty="0"/>
              <a:t>Report spills promptly</a:t>
            </a:r>
          </a:p>
          <a:p>
            <a:pPr>
              <a:spcBef>
                <a:spcPts val="0"/>
              </a:spcBef>
              <a:spcAft>
                <a:spcPts val="0"/>
              </a:spcAft>
            </a:pPr>
            <a:r>
              <a:rPr lang="en-US" dirty="0"/>
              <a:t>Review SLO and OCD rules </a:t>
            </a:r>
          </a:p>
          <a:p>
            <a:pPr>
              <a:spcBef>
                <a:spcPts val="0"/>
              </a:spcBef>
              <a:spcAft>
                <a:spcPts val="0"/>
              </a:spcAft>
            </a:pPr>
            <a:r>
              <a:rPr lang="en-US" dirty="0"/>
              <a:t>Make sure sufficient bonds are in place</a:t>
            </a:r>
          </a:p>
          <a:p>
            <a:pPr>
              <a:spcBef>
                <a:spcPts val="0"/>
              </a:spcBef>
              <a:spcAft>
                <a:spcPts val="0"/>
              </a:spcAft>
            </a:pPr>
            <a:r>
              <a:rPr lang="en-US" dirty="0"/>
              <a:t>Contact us! </a:t>
            </a:r>
          </a:p>
          <a:p>
            <a:pPr lvl="1">
              <a:spcBef>
                <a:spcPts val="0"/>
              </a:spcBef>
              <a:spcAft>
                <a:spcPts val="0"/>
              </a:spcAft>
            </a:pPr>
            <a:r>
              <a:rPr lang="en-US" sz="1800" dirty="0"/>
              <a:t>compliance@slo.state.nm.us</a:t>
            </a:r>
          </a:p>
          <a:p>
            <a:pPr>
              <a:spcBef>
                <a:spcPts val="0"/>
              </a:spcBef>
              <a:spcAft>
                <a:spcPts val="0"/>
              </a:spcAft>
            </a:pPr>
            <a:endParaRPr lang="en-US" dirty="0"/>
          </a:p>
          <a:p>
            <a:pPr marL="0" indent="0">
              <a:spcBef>
                <a:spcPts val="0"/>
              </a:spcBef>
              <a:spcAft>
                <a:spcPts val="0"/>
              </a:spcAft>
              <a:buNone/>
            </a:pPr>
            <a:endParaRPr lang="en-US" dirty="0"/>
          </a:p>
          <a:p>
            <a:pPr marL="6797675" lvl="8" indent="-4227513">
              <a:spcBef>
                <a:spcPts val="0"/>
              </a:spcBef>
              <a:spcAft>
                <a:spcPts val="0"/>
              </a:spcAft>
            </a:pPr>
            <a:endParaRPr lang="en-US" i="1" dirty="0"/>
          </a:p>
          <a:p>
            <a:pPr marL="6797675" lvl="8" indent="-4227513">
              <a:spcBef>
                <a:spcPts val="0"/>
              </a:spcBef>
              <a:spcAft>
                <a:spcPts val="0"/>
              </a:spcAft>
            </a:pPr>
            <a:r>
              <a:rPr lang="en-US" i="1" dirty="0"/>
              <a:t>Photo credit: IPANM Wildlife in the Oil Field photo contest (madrid2)</a:t>
            </a:r>
          </a:p>
          <a:p>
            <a:pPr marL="0" indent="0">
              <a:spcBef>
                <a:spcPts val="0"/>
              </a:spcBef>
              <a:spcAft>
                <a:spcPts val="0"/>
              </a:spcAft>
              <a:buNone/>
            </a:pPr>
            <a:endParaRPr lang="en-US" dirty="0"/>
          </a:p>
          <a:p>
            <a:pPr marL="324000" lvl="1" indent="0">
              <a:spcBef>
                <a:spcPts val="0"/>
              </a:spcBef>
              <a:spcAft>
                <a:spcPts val="0"/>
              </a:spcAft>
              <a:buNone/>
            </a:pPr>
            <a:endParaRPr lang="en-US" sz="1800" dirty="0"/>
          </a:p>
          <a:p>
            <a:pPr marL="324000" lvl="1" indent="0">
              <a:spcBef>
                <a:spcPts val="0"/>
              </a:spcBef>
              <a:spcAft>
                <a:spcPts val="0"/>
              </a:spcAft>
              <a:buNone/>
            </a:pPr>
            <a:endParaRPr lang="en-US" sz="1800" dirty="0"/>
          </a:p>
          <a:p>
            <a:pPr marL="324000" lvl="1" indent="0">
              <a:spcBef>
                <a:spcPts val="0"/>
              </a:spcBef>
              <a:spcAft>
                <a:spcPts val="0"/>
              </a:spcAft>
              <a:buNone/>
            </a:pPr>
            <a:endParaRPr lang="en-US" sz="1800" dirty="0"/>
          </a:p>
          <a:p>
            <a:pPr marL="324000" lvl="1" indent="0">
              <a:spcBef>
                <a:spcPts val="0"/>
              </a:spcBef>
              <a:spcAft>
                <a:spcPts val="0"/>
              </a:spcAft>
              <a:buNone/>
            </a:pPr>
            <a:endParaRPr lang="en-US" sz="1800" dirty="0"/>
          </a:p>
        </p:txBody>
      </p:sp>
      <p:pic>
        <p:nvPicPr>
          <p:cNvPr id="6" name="Picture 5">
            <a:extLst>
              <a:ext uri="{FF2B5EF4-FFF2-40B4-BE49-F238E27FC236}">
                <a16:creationId xmlns:a16="http://schemas.microsoft.com/office/drawing/2014/main" id="{9750E83F-4A6B-4034-8BA0-37CB72B20422}"/>
              </a:ext>
            </a:extLst>
          </p:cNvPr>
          <p:cNvPicPr>
            <a:picLocks noChangeAspect="1"/>
          </p:cNvPicPr>
          <p:nvPr/>
        </p:nvPicPr>
        <p:blipFill>
          <a:blip r:embed="rId2"/>
          <a:stretch>
            <a:fillRect/>
          </a:stretch>
        </p:blipFill>
        <p:spPr>
          <a:xfrm>
            <a:off x="1906075" y="4644084"/>
            <a:ext cx="4895850" cy="2114550"/>
          </a:xfrm>
          <a:prstGeom prst="rect">
            <a:avLst/>
          </a:prstGeom>
        </p:spPr>
      </p:pic>
      <p:pic>
        <p:nvPicPr>
          <p:cNvPr id="8" name="Picture 7">
            <a:extLst>
              <a:ext uri="{FF2B5EF4-FFF2-40B4-BE49-F238E27FC236}">
                <a16:creationId xmlns:a16="http://schemas.microsoft.com/office/drawing/2014/main" id="{989C7ED8-9962-48C7-9AE3-37A0892E50E7}"/>
              </a:ext>
            </a:extLst>
          </p:cNvPr>
          <p:cNvPicPr>
            <a:picLocks noChangeAspect="1"/>
          </p:cNvPicPr>
          <p:nvPr/>
        </p:nvPicPr>
        <p:blipFill>
          <a:blip r:embed="rId3"/>
          <a:stretch>
            <a:fillRect/>
          </a:stretch>
        </p:blipFill>
        <p:spPr>
          <a:xfrm>
            <a:off x="7434188" y="2121762"/>
            <a:ext cx="4176619" cy="2743200"/>
          </a:xfrm>
          <a:prstGeom prst="rect">
            <a:avLst/>
          </a:prstGeom>
        </p:spPr>
      </p:pic>
    </p:spTree>
    <p:extLst>
      <p:ext uri="{BB962C8B-B14F-4D97-AF65-F5344CB8AC3E}">
        <p14:creationId xmlns:p14="http://schemas.microsoft.com/office/powerpoint/2010/main" val="2180230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Units – Scott </a:t>
            </a:r>
            <a:r>
              <a:rPr lang="en-US" dirty="0" err="1"/>
              <a:t>dawson</a:t>
            </a:r>
            <a:endParaRPr lang="en-US" dirty="0"/>
          </a:p>
        </p:txBody>
      </p:sp>
      <p:sp>
        <p:nvSpPr>
          <p:cNvPr id="3" name="Content Placeholder 2"/>
          <p:cNvSpPr>
            <a:spLocks noGrp="1"/>
          </p:cNvSpPr>
          <p:nvPr>
            <p:ph idx="1"/>
          </p:nvPr>
        </p:nvSpPr>
        <p:spPr/>
        <p:txBody>
          <a:bodyPr/>
          <a:lstStyle/>
          <a:p>
            <a:r>
              <a:rPr lang="en-US" dirty="0"/>
              <a:t>New Unit Change of Operator Checklist</a:t>
            </a:r>
          </a:p>
          <a:p>
            <a:r>
              <a:rPr lang="en-US" dirty="0"/>
              <a:t>Revisions to the Requirements for Plans of Development</a:t>
            </a:r>
          </a:p>
          <a:p>
            <a:r>
              <a:rPr lang="en-US" dirty="0"/>
              <a:t>Un-bonded Leases Within a Unit</a:t>
            </a:r>
          </a:p>
          <a:p>
            <a:r>
              <a:rPr lang="en-US" dirty="0"/>
              <a:t>Unit/Com Wells</a:t>
            </a:r>
          </a:p>
          <a:p>
            <a:endParaRPr lang="en-US" dirty="0"/>
          </a:p>
        </p:txBody>
      </p:sp>
    </p:spTree>
    <p:extLst>
      <p:ext uri="{BB962C8B-B14F-4D97-AF65-F5344CB8AC3E}">
        <p14:creationId xmlns:p14="http://schemas.microsoft.com/office/powerpoint/2010/main" val="267816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program</a:t>
            </a:r>
          </a:p>
        </p:txBody>
      </p:sp>
      <p:sp>
        <p:nvSpPr>
          <p:cNvPr id="5" name="Content Placeholder 4"/>
          <p:cNvSpPr>
            <a:spLocks noGrp="1"/>
          </p:cNvSpPr>
          <p:nvPr>
            <p:ph idx="1"/>
          </p:nvPr>
        </p:nvSpPr>
        <p:spPr/>
        <p:txBody>
          <a:bodyPr/>
          <a:lstStyle/>
          <a:p>
            <a:pPr marL="0" indent="0">
              <a:buNone/>
            </a:pPr>
            <a:endParaRPr lang="en-US" dirty="0"/>
          </a:p>
          <a:p>
            <a:r>
              <a:rPr lang="en-US" dirty="0"/>
              <a:t>8:30 Introductions – Greg Bloom, Assistant Commissioner, Mineral Resources</a:t>
            </a:r>
          </a:p>
          <a:p>
            <a:r>
              <a:rPr lang="en-US" dirty="0"/>
              <a:t>8:35 Welcome from Commissioner of Public Lands Stephanie Garcia Richard</a:t>
            </a:r>
          </a:p>
          <a:p>
            <a:r>
              <a:rPr lang="en-US" dirty="0"/>
              <a:t>8:45 – 10 Leases and Coms:  Bonding, Assignments, Best Practices…   Allison Marks, Oil, Gas and Minerals Division Director</a:t>
            </a:r>
          </a:p>
          <a:p>
            <a:r>
              <a:rPr lang="en-US" dirty="0"/>
              <a:t>10 – 10:30 Break</a:t>
            </a:r>
          </a:p>
          <a:p>
            <a:r>
              <a:rPr lang="en-US" dirty="0"/>
              <a:t>10:30 – 11 Compliance &amp; Enforcement: Ari </a:t>
            </a:r>
            <a:r>
              <a:rPr lang="en-US" dirty="0" err="1"/>
              <a:t>Biernoff</a:t>
            </a:r>
            <a:r>
              <a:rPr lang="en-US" dirty="0"/>
              <a:t>, General Counsel</a:t>
            </a:r>
          </a:p>
          <a:p>
            <a:r>
              <a:rPr lang="en-US" dirty="0"/>
              <a:t>11 – 11:50 Unit Issues:  Scott Dawson, Units Manager</a:t>
            </a:r>
          </a:p>
          <a:p>
            <a:r>
              <a:rPr lang="en-US" dirty="0"/>
              <a:t>11:50 – 12 Water Bureau Issues:  Mike McMillan, Petroleum Specialist</a:t>
            </a:r>
          </a:p>
          <a:p>
            <a:endParaRPr lang="en-US" dirty="0"/>
          </a:p>
        </p:txBody>
      </p:sp>
    </p:spTree>
    <p:extLst>
      <p:ext uri="{BB962C8B-B14F-4D97-AF65-F5344CB8AC3E}">
        <p14:creationId xmlns:p14="http://schemas.microsoft.com/office/powerpoint/2010/main" val="1738835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Transfer of Unit Operator Forms</a:t>
            </a:r>
          </a:p>
        </p:txBody>
      </p:sp>
      <p:sp>
        <p:nvSpPr>
          <p:cNvPr id="4" name="Content Placeholder 3"/>
          <p:cNvSpPr>
            <a:spLocks noGrp="1"/>
          </p:cNvSpPr>
          <p:nvPr>
            <p:ph sz="half" idx="1"/>
          </p:nvPr>
        </p:nvSpPr>
        <p:spPr/>
        <p:txBody>
          <a:bodyPr/>
          <a:lstStyle/>
          <a:p>
            <a:r>
              <a:rPr lang="en-US" dirty="0"/>
              <a:t>In order for an Operator to transfer ownership of a Unit involving State Lands they must sign and notarize the “Resignation of Unit Operator” form</a:t>
            </a:r>
          </a:p>
          <a:p>
            <a:r>
              <a:rPr lang="en-US" dirty="0"/>
              <a:t>The newly designated Operator must sign and notarize the “Designation of Unit Operator” form</a:t>
            </a:r>
          </a:p>
          <a:p>
            <a:endParaRPr lang="en-US" dirty="0"/>
          </a:p>
          <a:p>
            <a:pPr lvl="1"/>
            <a:endParaRPr lang="en-US" dirty="0"/>
          </a:p>
        </p:txBody>
      </p:sp>
      <p:pic>
        <p:nvPicPr>
          <p:cNvPr id="6" name="Content Placeholder 5"/>
          <p:cNvPicPr>
            <a:picLocks noGrp="1" noChangeAspect="1"/>
          </p:cNvPicPr>
          <p:nvPr>
            <p:ph sz="half" idx="2"/>
          </p:nvPr>
        </p:nvPicPr>
        <p:blipFill>
          <a:blip r:embed="rId2"/>
          <a:stretch>
            <a:fillRect/>
          </a:stretch>
        </p:blipFill>
        <p:spPr>
          <a:xfrm>
            <a:off x="6960268" y="2227263"/>
            <a:ext cx="3342989" cy="3633787"/>
          </a:xfrm>
          <a:prstGeom prst="rect">
            <a:avLst/>
          </a:prstGeom>
        </p:spPr>
      </p:pic>
    </p:spTree>
    <p:extLst>
      <p:ext uri="{BB962C8B-B14F-4D97-AF65-F5344CB8AC3E}">
        <p14:creationId xmlns:p14="http://schemas.microsoft.com/office/powerpoint/2010/main" val="1472208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Change of Operator checklist</a:t>
            </a:r>
          </a:p>
        </p:txBody>
      </p:sp>
      <p:sp>
        <p:nvSpPr>
          <p:cNvPr id="6" name="Content Placeholder 5"/>
          <p:cNvSpPr>
            <a:spLocks noGrp="1"/>
          </p:cNvSpPr>
          <p:nvPr>
            <p:ph idx="1"/>
          </p:nvPr>
        </p:nvSpPr>
        <p:spPr/>
        <p:txBody>
          <a:bodyPr>
            <a:normAutofit lnSpcReduction="10000"/>
          </a:bodyPr>
          <a:lstStyle/>
          <a:p>
            <a:r>
              <a:rPr lang="en-US" dirty="0"/>
              <a:t>In order for a transfer of Unit Operator to be considered by the Commissioner the following information must be tendered:</a:t>
            </a:r>
          </a:p>
          <a:p>
            <a:pPr lvl="1"/>
            <a:r>
              <a:rPr lang="en-US" dirty="0"/>
              <a:t>Contact information for both the resigning Operator and the Designated Operator in case communication is needed</a:t>
            </a:r>
          </a:p>
          <a:p>
            <a:pPr lvl="1"/>
            <a:r>
              <a:rPr lang="en-US" dirty="0"/>
              <a:t>Each Unit Transfer must be submitted separately (i.e. if multiple Units are being transferred they need separate submissions)</a:t>
            </a:r>
          </a:p>
          <a:p>
            <a:pPr lvl="1"/>
            <a:r>
              <a:rPr lang="en-US" dirty="0"/>
              <a:t>An NMOCD approved C-145 well transfer form with all of the wells included in the transfer</a:t>
            </a:r>
          </a:p>
          <a:p>
            <a:pPr lvl="1"/>
            <a:r>
              <a:rPr lang="en-US" dirty="0"/>
              <a:t>If a merger or acquisition has occurred, then include the instruments and certificates demonstrating the chain of ownership</a:t>
            </a:r>
          </a:p>
          <a:p>
            <a:pPr lvl="1"/>
            <a:r>
              <a:rPr lang="en-US" dirty="0"/>
              <a:t>A review of any environmental liabilities contained within the Unit including spills, releases, and any wells that need to be plugged and abandoned</a:t>
            </a:r>
          </a:p>
          <a:p>
            <a:pPr lvl="2"/>
            <a:r>
              <a:rPr lang="en-US" dirty="0"/>
              <a:t>For the spills/releases include the number of spills reported/not reported to the NMOCD, RP numbers for any open spills, and a description of the spill/releases that haven’t been reported to the NMOCD</a:t>
            </a:r>
          </a:p>
          <a:p>
            <a:pPr lvl="1"/>
            <a:r>
              <a:rPr lang="en-US" dirty="0"/>
              <a:t>A list of all of the wells within the Unit and their status (i.e. active, inactive, needs to be </a:t>
            </a:r>
            <a:r>
              <a:rPr lang="en-US" dirty="0" err="1"/>
              <a:t>P&amp;A’d</a:t>
            </a:r>
            <a:r>
              <a:rPr lang="en-US" dirty="0"/>
              <a:t>, RTP, etc.)</a:t>
            </a:r>
          </a:p>
          <a:p>
            <a:pPr marL="324000" lvl="1" indent="0">
              <a:buNone/>
            </a:pPr>
            <a:endParaRPr lang="en-US" dirty="0"/>
          </a:p>
          <a:p>
            <a:pPr lvl="1"/>
            <a:endParaRPr lang="en-US" dirty="0"/>
          </a:p>
        </p:txBody>
      </p:sp>
    </p:spTree>
    <p:extLst>
      <p:ext uri="{BB962C8B-B14F-4D97-AF65-F5344CB8AC3E}">
        <p14:creationId xmlns:p14="http://schemas.microsoft.com/office/powerpoint/2010/main" val="765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of Operator Continued</a:t>
            </a:r>
          </a:p>
        </p:txBody>
      </p:sp>
      <p:sp>
        <p:nvSpPr>
          <p:cNvPr id="3" name="Content Placeholder 2"/>
          <p:cNvSpPr>
            <a:spLocks noGrp="1"/>
          </p:cNvSpPr>
          <p:nvPr>
            <p:ph idx="1"/>
          </p:nvPr>
        </p:nvSpPr>
        <p:spPr/>
        <p:txBody>
          <a:bodyPr>
            <a:normAutofit fontScale="85000" lnSpcReduction="20000"/>
          </a:bodyPr>
          <a:lstStyle/>
          <a:p>
            <a:r>
              <a:rPr lang="en-US" dirty="0"/>
              <a:t>Before the transfer will be approved by the State Land Office, both the resigning Operator and designate Operator need to attest to the following:</a:t>
            </a:r>
          </a:p>
          <a:p>
            <a:pPr lvl="1"/>
            <a:r>
              <a:rPr lang="en-US" dirty="0"/>
              <a:t>All environmental rules and regulations pursuant to State Land Office Rules 19.2.100.66 (Surface Operations on State Oil and Gas Leases), 19.2.100.67 (Surface Reclamation on State Oil and Gas Leases) and 19.2.100.69 (Payment of State Royalties) are complied with.</a:t>
            </a:r>
          </a:p>
          <a:p>
            <a:pPr lvl="1"/>
            <a:r>
              <a:rPr lang="en-US" dirty="0"/>
              <a:t>Resigning Operator has documented and relayed all open surface releases and environmental liabilities to the Designated Operator and included a copy to the NM State Land Office (NMSLO).  All open surface releases and environmental liabilities must be addressed to the satisfaction of the NMSLO before the change of operator will be approved by the Commissioner. </a:t>
            </a:r>
          </a:p>
          <a:p>
            <a:pPr lvl="1"/>
            <a:r>
              <a:rPr lang="en-US" dirty="0"/>
              <a:t>Resigning Operator has documented and relayed all wells that have been plugged and all inactive wells that need to be plugged and abandoned, or returned to production, to the NMSLO and Designated Operator.  All inactive wells must be addressed to the satisfaction of the NMSLO before the change of operator will be approved by the Commissioner.</a:t>
            </a:r>
          </a:p>
          <a:p>
            <a:pPr lvl="1"/>
            <a:r>
              <a:rPr lang="en-US" dirty="0">
                <a:latin typeface="Calibri" panose="020F0502020204030204" pitchFamily="34" charset="0"/>
                <a:ea typeface="Calibri" panose="020F0502020204030204" pitchFamily="34" charset="0"/>
                <a:cs typeface="Times New Roman" panose="02020603050405020304" pitchFamily="18" charset="0"/>
              </a:rPr>
              <a:t>All production reports filed with the NMOCD are up-to-date and that the designated Operator is aware of the number of inactive wells in the Unit.</a:t>
            </a:r>
          </a:p>
          <a:p>
            <a:pPr lvl="1"/>
            <a:r>
              <a:rPr lang="en-US" dirty="0">
                <a:latin typeface="Calibri" panose="020F0502020204030204" pitchFamily="34" charset="0"/>
                <a:cs typeface="Times New Roman" panose="02020603050405020304" pitchFamily="18" charset="0"/>
              </a:rPr>
              <a:t>All of the information provided has been reviewed by both parties and is accurate.</a:t>
            </a:r>
          </a:p>
          <a:p>
            <a:pPr lvl="1"/>
            <a:r>
              <a:rPr lang="en-US" dirty="0">
                <a:latin typeface="Calibri" panose="020F0502020204030204" pitchFamily="34" charset="0"/>
                <a:cs typeface="Times New Roman" panose="02020603050405020304" pitchFamily="18" charset="0"/>
              </a:rPr>
              <a:t>The newly designated Operator must adhere to all rules and regulations pursuant to Rule 19 NMAC - State Trust Lands Rules.</a:t>
            </a:r>
            <a:br>
              <a:rPr lang="en-US" dirty="0"/>
            </a:br>
            <a:endParaRPr lang="en-US" dirty="0"/>
          </a:p>
        </p:txBody>
      </p:sp>
    </p:spTree>
    <p:extLst>
      <p:ext uri="{BB962C8B-B14F-4D97-AF65-F5344CB8AC3E}">
        <p14:creationId xmlns:p14="http://schemas.microsoft.com/office/powerpoint/2010/main" val="345912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plans of development</a:t>
            </a:r>
          </a:p>
        </p:txBody>
      </p:sp>
      <p:sp>
        <p:nvSpPr>
          <p:cNvPr id="3" name="Content Placeholder 2"/>
          <p:cNvSpPr>
            <a:spLocks noGrp="1"/>
          </p:cNvSpPr>
          <p:nvPr>
            <p:ph idx="1"/>
          </p:nvPr>
        </p:nvSpPr>
        <p:spPr/>
        <p:txBody>
          <a:bodyPr/>
          <a:lstStyle/>
          <a:p>
            <a:r>
              <a:rPr lang="en-US" dirty="0"/>
              <a:t>Starting with the 2023 Unit Plans of Development, the State Land Office is going to align our requirements closely with the new BLM template for POD’s.</a:t>
            </a:r>
          </a:p>
          <a:p>
            <a:r>
              <a:rPr lang="en-US" dirty="0"/>
              <a:t>Additions to the template will include, but are not limited to, </a:t>
            </a:r>
          </a:p>
          <a:p>
            <a:pPr lvl="1"/>
            <a:r>
              <a:rPr lang="en-US" dirty="0"/>
              <a:t>Production graphs for each reservoir being developed within the Unit with legible legends</a:t>
            </a:r>
          </a:p>
          <a:p>
            <a:pPr lvl="1"/>
            <a:r>
              <a:rPr lang="en-US" dirty="0"/>
              <a:t>For flooding operations, an analysis of current flood results and conclusions compared to initial expected results</a:t>
            </a:r>
          </a:p>
          <a:p>
            <a:pPr lvl="1"/>
            <a:r>
              <a:rPr lang="en-US" dirty="0"/>
              <a:t>Maps that include structural and geologic interpretations</a:t>
            </a:r>
          </a:p>
          <a:p>
            <a:pPr lvl="1"/>
            <a:r>
              <a:rPr lang="en-US" dirty="0"/>
              <a:t>For secondary recovery operations, a graph of Cumulative Production vs. Produced Water Oil Ratio</a:t>
            </a:r>
          </a:p>
          <a:p>
            <a:pPr lvl="1"/>
            <a:endParaRPr lang="en-US" dirty="0"/>
          </a:p>
        </p:txBody>
      </p:sp>
    </p:spTree>
    <p:extLst>
      <p:ext uri="{BB962C8B-B14F-4D97-AF65-F5344CB8AC3E}">
        <p14:creationId xmlns:p14="http://schemas.microsoft.com/office/powerpoint/2010/main" val="417010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Un-bonded leases within a unit	</a:t>
            </a:r>
          </a:p>
        </p:txBody>
      </p:sp>
      <p:sp>
        <p:nvSpPr>
          <p:cNvPr id="3" name="Content Placeholder 2"/>
          <p:cNvSpPr>
            <a:spLocks noGrp="1"/>
          </p:cNvSpPr>
          <p:nvPr>
            <p:ph idx="1"/>
          </p:nvPr>
        </p:nvSpPr>
        <p:spPr/>
        <p:txBody>
          <a:bodyPr/>
          <a:lstStyle/>
          <a:p>
            <a:r>
              <a:rPr lang="en-US" dirty="0"/>
              <a:t>The New Mexico State Land Office is making a concerted effort to reduce the number of un-bonded State leases that are still active</a:t>
            </a:r>
          </a:p>
          <a:p>
            <a:r>
              <a:rPr lang="en-US" dirty="0"/>
              <a:t>Un-bonded leases that are part of a Unit are not immune from being cancelled for lack of bonding</a:t>
            </a:r>
          </a:p>
          <a:p>
            <a:r>
              <a:rPr lang="en-US" dirty="0"/>
              <a:t>Cancellation of the lease will effect how production within the Unit is allocated and cause complications for Unit Operators</a:t>
            </a:r>
          </a:p>
          <a:p>
            <a:r>
              <a:rPr lang="en-US" dirty="0"/>
              <a:t>In cases where there is a lease that is lacking a bond, which is part of a Unit, the SLO is actively reaching out to Unit Operators to see if they wish to pursue a record title assignment to avoid cancellation</a:t>
            </a:r>
          </a:p>
          <a:p>
            <a:r>
              <a:rPr lang="en-US" dirty="0"/>
              <a:t>If the Operator wishes to pursue a record title assignment, they will need to work with the Leasing group to accomplish the task</a:t>
            </a:r>
          </a:p>
        </p:txBody>
      </p:sp>
    </p:spTree>
    <p:extLst>
      <p:ext uri="{BB962C8B-B14F-4D97-AF65-F5344CB8AC3E}">
        <p14:creationId xmlns:p14="http://schemas.microsoft.com/office/powerpoint/2010/main" val="3383311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Unit/Com Wells</a:t>
            </a:r>
          </a:p>
        </p:txBody>
      </p:sp>
      <p:sp>
        <p:nvSpPr>
          <p:cNvPr id="3" name="Content Placeholder 2"/>
          <p:cNvSpPr>
            <a:spLocks noGrp="1"/>
          </p:cNvSpPr>
          <p:nvPr>
            <p:ph idx="1"/>
          </p:nvPr>
        </p:nvSpPr>
        <p:spPr/>
        <p:txBody>
          <a:bodyPr/>
          <a:lstStyle/>
          <a:p>
            <a:r>
              <a:rPr lang="en-US" dirty="0"/>
              <a:t>The NMSLO has seen an uptick in the submission of wells that are drilled across a Unit boundary that require a </a:t>
            </a:r>
            <a:r>
              <a:rPr lang="en-US" dirty="0" err="1"/>
              <a:t>Communitization</a:t>
            </a:r>
            <a:r>
              <a:rPr lang="en-US" dirty="0"/>
              <a:t> Agreement</a:t>
            </a:r>
          </a:p>
          <a:p>
            <a:r>
              <a:rPr lang="en-US" dirty="0"/>
              <a:t>We ask Operators to notify us of these situations before the wells are drilled and provide the Land Office with reasoning for the occurrence</a:t>
            </a:r>
          </a:p>
          <a:p>
            <a:r>
              <a:rPr lang="en-US" dirty="0"/>
              <a:t>Note that depending on the type of Unit that they enter, they may have to go through the commercial determination process and re-allocate production once a well is deemed commercial</a:t>
            </a:r>
          </a:p>
        </p:txBody>
      </p:sp>
    </p:spTree>
    <p:extLst>
      <p:ext uri="{BB962C8B-B14F-4D97-AF65-F5344CB8AC3E}">
        <p14:creationId xmlns:p14="http://schemas.microsoft.com/office/powerpoint/2010/main" val="1351947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bureau – Mike </a:t>
            </a:r>
            <a:r>
              <a:rPr lang="en-US" dirty="0" err="1"/>
              <a:t>Mcmillan</a:t>
            </a:r>
            <a:r>
              <a:rPr lang="en-US" dirty="0"/>
              <a:t> </a:t>
            </a:r>
          </a:p>
        </p:txBody>
      </p:sp>
      <p:sp>
        <p:nvSpPr>
          <p:cNvPr id="3" name="Content Placeholder 2"/>
          <p:cNvSpPr>
            <a:spLocks noGrp="1"/>
          </p:cNvSpPr>
          <p:nvPr>
            <p:ph idx="1"/>
          </p:nvPr>
        </p:nvSpPr>
        <p:spPr>
          <a:xfrm>
            <a:off x="488828" y="1303041"/>
            <a:ext cx="11029615" cy="3678303"/>
          </a:xfrm>
        </p:spPr>
        <p:txBody>
          <a:bodyPr/>
          <a:lstStyle/>
          <a:p>
            <a:pPr marL="0" indent="0">
              <a:buNone/>
            </a:pPr>
            <a:br>
              <a:rPr lang="en-US" b="1" dirty="0"/>
            </a:br>
            <a:r>
              <a:rPr lang="en-US" b="1" dirty="0"/>
              <a:t>WATER BUREAU CONTACTS</a:t>
            </a:r>
            <a:endParaRPr lang="en-US" dirty="0"/>
          </a:p>
          <a:p>
            <a:pPr marL="0" indent="0">
              <a:buNone/>
            </a:pPr>
            <a:r>
              <a:rPr lang="en-US" dirty="0"/>
              <a:t>Faith Crosby:        Water Bureau Manager </a:t>
            </a:r>
          </a:p>
          <a:p>
            <a:pPr lvl="1"/>
            <a:r>
              <a:rPr lang="en-US" dirty="0"/>
              <a:t>505-827-5849   fcrosby@slo.state.nm.us</a:t>
            </a:r>
          </a:p>
          <a:p>
            <a:pPr marL="0" indent="0">
              <a:buNone/>
            </a:pPr>
            <a:r>
              <a:rPr lang="en-US" dirty="0"/>
              <a:t>David Gallegos:       Water Resource Analyst </a:t>
            </a:r>
          </a:p>
          <a:p>
            <a:pPr lvl="1"/>
            <a:r>
              <a:rPr lang="en-US" dirty="0"/>
              <a:t>505-476-3078     dgallegos@slo.state.nm.us</a:t>
            </a:r>
          </a:p>
          <a:p>
            <a:pPr marL="0" indent="0">
              <a:buNone/>
            </a:pPr>
            <a:r>
              <a:rPr lang="en-US" dirty="0"/>
              <a:t>Mike McMillan:       Petroleum Specialist </a:t>
            </a:r>
          </a:p>
          <a:p>
            <a:pPr lvl="1"/>
            <a:r>
              <a:rPr lang="en-US" dirty="0"/>
              <a:t>505-827-5788     </a:t>
            </a:r>
            <a:r>
              <a:rPr lang="en-US" u="sng" dirty="0">
                <a:hlinkClick r:id="rId2"/>
              </a:rPr>
              <a:t>mmcmillan@slo.state.nm.us</a:t>
            </a:r>
            <a:endParaRPr lang="en-US" dirty="0"/>
          </a:p>
        </p:txBody>
      </p:sp>
    </p:spTree>
    <p:extLst>
      <p:ext uri="{BB962C8B-B14F-4D97-AF65-F5344CB8AC3E}">
        <p14:creationId xmlns:p14="http://schemas.microsoft.com/office/powerpoint/2010/main" val="164952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bureau – Mike </a:t>
            </a:r>
            <a:r>
              <a:rPr lang="en-US" dirty="0" err="1"/>
              <a:t>Mcmillan</a:t>
            </a:r>
            <a:r>
              <a:rPr lang="en-US" dirty="0"/>
              <a:t> </a:t>
            </a:r>
          </a:p>
        </p:txBody>
      </p:sp>
      <p:sp>
        <p:nvSpPr>
          <p:cNvPr id="3" name="Content Placeholder 2"/>
          <p:cNvSpPr>
            <a:spLocks noGrp="1"/>
          </p:cNvSpPr>
          <p:nvPr>
            <p:ph idx="1"/>
          </p:nvPr>
        </p:nvSpPr>
        <p:spPr>
          <a:xfrm>
            <a:off x="488828" y="1303041"/>
            <a:ext cx="11029615" cy="3678303"/>
          </a:xfrm>
        </p:spPr>
        <p:txBody>
          <a:bodyPr/>
          <a:lstStyle/>
          <a:p>
            <a:r>
              <a:rPr lang="en-US" b="1" u="sng" dirty="0"/>
              <a:t>SWD and Water Wells Drilled on NMSLO Trust Acreage Require an Easement When:</a:t>
            </a:r>
            <a:endParaRPr lang="en-US" dirty="0"/>
          </a:p>
          <a:p>
            <a:pPr lvl="1"/>
            <a:r>
              <a:rPr lang="en-US" dirty="0"/>
              <a:t>NMSLO Trust acreage is comprised of surface and subsurface ownership (Most common)</a:t>
            </a:r>
          </a:p>
          <a:p>
            <a:pPr lvl="1"/>
            <a:r>
              <a:rPr lang="en-US" dirty="0"/>
              <a:t>NMSLO Trust acreage is comprised of surface acreage only (Very rare)</a:t>
            </a:r>
          </a:p>
        </p:txBody>
      </p:sp>
    </p:spTree>
    <p:extLst>
      <p:ext uri="{BB962C8B-B14F-4D97-AF65-F5344CB8AC3E}">
        <p14:creationId xmlns:p14="http://schemas.microsoft.com/office/powerpoint/2010/main" val="4073593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bureau </a:t>
            </a:r>
          </a:p>
        </p:txBody>
      </p:sp>
      <p:sp>
        <p:nvSpPr>
          <p:cNvPr id="3" name="Content Placeholder 2"/>
          <p:cNvSpPr>
            <a:spLocks noGrp="1"/>
          </p:cNvSpPr>
          <p:nvPr>
            <p:ph idx="1"/>
          </p:nvPr>
        </p:nvSpPr>
        <p:spPr>
          <a:xfrm>
            <a:off x="322574" y="1986531"/>
            <a:ext cx="11029615" cy="3678303"/>
          </a:xfrm>
        </p:spPr>
        <p:txBody>
          <a:bodyPr>
            <a:normAutofit lnSpcReduction="10000"/>
          </a:bodyPr>
          <a:lstStyle/>
          <a:p>
            <a:r>
              <a:rPr lang="en-US" b="1" u="sng" dirty="0"/>
              <a:t>The Water Bureau performs technical review of Salt Water Easements, both new applications and renewals</a:t>
            </a:r>
            <a:endParaRPr lang="en-US" sz="1100" dirty="0"/>
          </a:p>
          <a:p>
            <a:pPr lvl="1"/>
            <a:r>
              <a:rPr lang="en-US" b="1" dirty="0"/>
              <a:t>Initial step</a:t>
            </a:r>
            <a:endParaRPr lang="en-US" sz="1100" dirty="0"/>
          </a:p>
          <a:p>
            <a:pPr lvl="2"/>
            <a:r>
              <a:rPr lang="en-US" dirty="0"/>
              <a:t>Primarily based on Oil Conservation Division Well Files:</a:t>
            </a:r>
            <a:endParaRPr lang="en-US" sz="1050" dirty="0"/>
          </a:p>
          <a:p>
            <a:pPr lvl="3"/>
            <a:r>
              <a:rPr lang="en-US" dirty="0"/>
              <a:t>Look at casing design</a:t>
            </a:r>
            <a:endParaRPr lang="en-US" sz="1050" dirty="0"/>
          </a:p>
          <a:p>
            <a:pPr lvl="3"/>
            <a:r>
              <a:rPr lang="en-US" dirty="0"/>
              <a:t>MIT - Make sure that a current MIT is on file with the OCD</a:t>
            </a:r>
            <a:endParaRPr lang="en-US" sz="1050" dirty="0"/>
          </a:p>
          <a:p>
            <a:pPr lvl="3"/>
            <a:r>
              <a:rPr lang="en-US" dirty="0"/>
              <a:t>Look at C-115 injection volumes</a:t>
            </a:r>
            <a:endParaRPr lang="en-US" sz="1050" dirty="0"/>
          </a:p>
          <a:p>
            <a:pPr lvl="3"/>
            <a:r>
              <a:rPr lang="en-US" dirty="0"/>
              <a:t>Check to determine if any spills occurred at the easement on the OCD Well Page and Incident Report</a:t>
            </a:r>
            <a:endParaRPr lang="en-US" sz="1050" dirty="0"/>
          </a:p>
          <a:p>
            <a:pPr lvl="2"/>
            <a:r>
              <a:rPr lang="en-US" dirty="0"/>
              <a:t>GIS and Google Earth Maps	</a:t>
            </a:r>
            <a:endParaRPr lang="en-US" sz="1050" dirty="0"/>
          </a:p>
          <a:p>
            <a:pPr lvl="3"/>
            <a:r>
              <a:rPr lang="en-US" dirty="0"/>
              <a:t>Compare the injection interval and surrounding oil and gas production in the same formation based on OCD data </a:t>
            </a:r>
            <a:endParaRPr lang="en-US" sz="1050" dirty="0"/>
          </a:p>
          <a:p>
            <a:pPr lvl="3"/>
            <a:r>
              <a:rPr lang="en-US" dirty="0"/>
              <a:t>GIS and Google Earth images to identify spills at the easement </a:t>
            </a:r>
            <a:endParaRPr lang="en-US" sz="1050" dirty="0"/>
          </a:p>
          <a:p>
            <a:pPr lvl="3"/>
            <a:r>
              <a:rPr lang="en-US" dirty="0"/>
              <a:t>Examine </a:t>
            </a:r>
            <a:r>
              <a:rPr lang="en-US" dirty="0" err="1"/>
              <a:t>TexNet</a:t>
            </a:r>
            <a:r>
              <a:rPr lang="en-US" dirty="0"/>
              <a:t> and New Mexico Bureau of Geology and Mineral Resources seismic data in New Mexico and West Texas daily to identify earthquakes.</a:t>
            </a:r>
            <a:endParaRPr lang="en-US" sz="1050" dirty="0"/>
          </a:p>
          <a:p>
            <a:endParaRPr lang="en-US" dirty="0"/>
          </a:p>
        </p:txBody>
      </p:sp>
    </p:spTree>
    <p:extLst>
      <p:ext uri="{BB962C8B-B14F-4D97-AF65-F5344CB8AC3E}">
        <p14:creationId xmlns:p14="http://schemas.microsoft.com/office/powerpoint/2010/main" val="1265344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bureau </a:t>
            </a:r>
          </a:p>
        </p:txBody>
      </p:sp>
      <p:sp>
        <p:nvSpPr>
          <p:cNvPr id="3" name="Content Placeholder 2"/>
          <p:cNvSpPr>
            <a:spLocks noGrp="1"/>
          </p:cNvSpPr>
          <p:nvPr>
            <p:ph idx="1"/>
          </p:nvPr>
        </p:nvSpPr>
        <p:spPr>
          <a:xfrm>
            <a:off x="304102" y="1209056"/>
            <a:ext cx="11029615" cy="3678303"/>
          </a:xfrm>
        </p:spPr>
        <p:txBody>
          <a:bodyPr>
            <a:normAutofit/>
          </a:bodyPr>
          <a:lstStyle/>
          <a:p>
            <a:pPr lvl="1"/>
            <a:r>
              <a:rPr lang="en-US" sz="1800" b="1" dirty="0"/>
              <a:t>Next step</a:t>
            </a:r>
            <a:r>
              <a:rPr lang="en-US" sz="1800" dirty="0"/>
              <a:t> is a field report request after the Well File and the GIS and Google Earth images are reviewed to identify any spills and determine what improvements are located at the easement</a:t>
            </a:r>
            <a:br>
              <a:rPr lang="en-US" sz="1800" dirty="0"/>
            </a:br>
            <a:endParaRPr lang="en-US" sz="1800" dirty="0"/>
          </a:p>
          <a:p>
            <a:pPr lvl="1"/>
            <a:r>
              <a:rPr lang="en-US" sz="1800" b="1" dirty="0"/>
              <a:t>Final step</a:t>
            </a:r>
            <a:r>
              <a:rPr lang="en-US" sz="1800" dirty="0"/>
              <a:t> is drafting an easement contract based on OCD Well files, Google Earth and GIS Images, and the field report</a:t>
            </a:r>
          </a:p>
          <a:p>
            <a:endParaRPr lang="en-US" sz="2000" dirty="0"/>
          </a:p>
        </p:txBody>
      </p:sp>
    </p:spTree>
    <p:extLst>
      <p:ext uri="{BB962C8B-B14F-4D97-AF65-F5344CB8AC3E}">
        <p14:creationId xmlns:p14="http://schemas.microsoft.com/office/powerpoint/2010/main" val="245444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Lease issues – </a:t>
            </a:r>
            <a:r>
              <a:rPr lang="en-US" sz="2000" dirty="0"/>
              <a:t>Allison  Marks</a:t>
            </a:r>
            <a:endParaRPr lang="en-US" dirty="0"/>
          </a:p>
        </p:txBody>
      </p:sp>
      <p:sp>
        <p:nvSpPr>
          <p:cNvPr id="5" name="Content Placeholder 4"/>
          <p:cNvSpPr>
            <a:spLocks noGrp="1"/>
          </p:cNvSpPr>
          <p:nvPr>
            <p:ph idx="1"/>
          </p:nvPr>
        </p:nvSpPr>
        <p:spPr/>
        <p:txBody>
          <a:bodyPr/>
          <a:lstStyle/>
          <a:p>
            <a:r>
              <a:rPr lang="en-US" b="1" dirty="0"/>
              <a:t>Two Main Topics Today:</a:t>
            </a:r>
          </a:p>
          <a:p>
            <a:pPr lvl="1"/>
            <a:r>
              <a:rPr lang="en-US" dirty="0"/>
              <a:t>Bonds</a:t>
            </a:r>
          </a:p>
          <a:p>
            <a:pPr lvl="1"/>
            <a:r>
              <a:rPr lang="en-US" dirty="0"/>
              <a:t>Assignments</a:t>
            </a:r>
          </a:p>
          <a:p>
            <a:endParaRPr lang="en-US" dirty="0"/>
          </a:p>
          <a:p>
            <a:endParaRPr lang="en-US" dirty="0"/>
          </a:p>
        </p:txBody>
      </p:sp>
    </p:spTree>
    <p:extLst>
      <p:ext uri="{BB962C8B-B14F-4D97-AF65-F5344CB8AC3E}">
        <p14:creationId xmlns:p14="http://schemas.microsoft.com/office/powerpoint/2010/main" val="4031281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p:txBody>
          <a:bodyPr/>
          <a:lstStyle/>
          <a:p>
            <a:r>
              <a:rPr lang="en-US" dirty="0"/>
              <a:t>Greg Bloom, </a:t>
            </a:r>
            <a:r>
              <a:rPr lang="en-US" dirty="0">
                <a:hlinkClick r:id="rId2"/>
              </a:rPr>
              <a:t>gbloom@slo.state.nm.us</a:t>
            </a:r>
            <a:r>
              <a:rPr lang="en-US" dirty="0"/>
              <a:t>, 505-827-5746</a:t>
            </a:r>
          </a:p>
          <a:p>
            <a:r>
              <a:rPr lang="en-US" dirty="0"/>
              <a:t>Allison Marks, </a:t>
            </a:r>
            <a:r>
              <a:rPr lang="en-US" dirty="0">
                <a:hlinkClick r:id="rId3"/>
              </a:rPr>
              <a:t>amarks@slo.state.nm.us</a:t>
            </a:r>
            <a:r>
              <a:rPr lang="en-US" dirty="0"/>
              <a:t>, 505-827-5745</a:t>
            </a:r>
          </a:p>
          <a:p>
            <a:r>
              <a:rPr lang="en-US" dirty="0"/>
              <a:t>Ari Biernoff, </a:t>
            </a:r>
            <a:r>
              <a:rPr lang="en-US" dirty="0">
                <a:hlinkClick r:id="rId4"/>
              </a:rPr>
              <a:t>abiernoff@slo.state.nm.us</a:t>
            </a:r>
            <a:r>
              <a:rPr lang="en-US" dirty="0"/>
              <a:t>, 505-827-5786</a:t>
            </a:r>
          </a:p>
          <a:p>
            <a:r>
              <a:rPr lang="en-US" dirty="0"/>
              <a:t>Scott Dawson, </a:t>
            </a:r>
            <a:r>
              <a:rPr lang="en-US" dirty="0">
                <a:hlinkClick r:id="rId5"/>
              </a:rPr>
              <a:t>sdawson@slo.state.nm.us</a:t>
            </a:r>
            <a:r>
              <a:rPr lang="en-US" dirty="0"/>
              <a:t>, 505-827-5791</a:t>
            </a:r>
          </a:p>
          <a:p>
            <a:r>
              <a:rPr lang="en-US" dirty="0"/>
              <a:t>Mike McMillan, </a:t>
            </a:r>
            <a:r>
              <a:rPr lang="en-US" dirty="0">
                <a:hlinkClick r:id="rId6"/>
              </a:rPr>
              <a:t>mmcmillan@slo.state.nm.us</a:t>
            </a:r>
            <a:r>
              <a:rPr lang="en-US" dirty="0"/>
              <a:t>, 505-827-5788</a:t>
            </a:r>
          </a:p>
        </p:txBody>
      </p:sp>
    </p:spTree>
    <p:extLst>
      <p:ext uri="{BB962C8B-B14F-4D97-AF65-F5344CB8AC3E}">
        <p14:creationId xmlns:p14="http://schemas.microsoft.com/office/powerpoint/2010/main" val="343006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Bonding compliance</a:t>
            </a:r>
          </a:p>
        </p:txBody>
      </p:sp>
      <p:sp>
        <p:nvSpPr>
          <p:cNvPr id="5" name="Content Placeholder 4"/>
          <p:cNvSpPr>
            <a:spLocks noGrp="1"/>
          </p:cNvSpPr>
          <p:nvPr>
            <p:ph idx="1"/>
          </p:nvPr>
        </p:nvSpPr>
        <p:spPr/>
        <p:txBody>
          <a:bodyPr/>
          <a:lstStyle/>
          <a:p>
            <a:r>
              <a:rPr lang="en-US" dirty="0"/>
              <a:t>The SLO began a review of all oil and gas leases to make certain they had a bond (approx. 6,400 leases)</a:t>
            </a:r>
          </a:p>
          <a:p>
            <a:pPr lvl="1"/>
            <a:r>
              <a:rPr lang="en-US" dirty="0"/>
              <a:t>We are about halfway done with the review as of 6/2022</a:t>
            </a:r>
          </a:p>
          <a:p>
            <a:r>
              <a:rPr lang="en-US" dirty="0"/>
              <a:t>Bonds are required under the statutory oil and gas leases to be held by the </a:t>
            </a:r>
            <a:r>
              <a:rPr lang="en-US" i="1" dirty="0"/>
              <a:t>lessee </a:t>
            </a:r>
            <a:r>
              <a:rPr lang="en-US" dirty="0"/>
              <a:t>(not the operator)</a:t>
            </a:r>
          </a:p>
          <a:p>
            <a:endParaRPr lang="en-US" dirty="0"/>
          </a:p>
        </p:txBody>
      </p:sp>
    </p:spTree>
    <p:extLst>
      <p:ext uri="{BB962C8B-B14F-4D97-AF65-F5344CB8AC3E}">
        <p14:creationId xmlns:p14="http://schemas.microsoft.com/office/powerpoint/2010/main" val="3272221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wants this lease?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1856679"/>
              </p:ext>
            </p:extLst>
          </p:nvPr>
        </p:nvGraphicFramePr>
        <p:xfrm>
          <a:off x="4331335" y="2346325"/>
          <a:ext cx="4669446" cy="3803434"/>
        </p:xfrm>
        <a:graphic>
          <a:graphicData uri="http://schemas.openxmlformats.org/drawingml/2006/table">
            <a:tbl>
              <a:tblPr>
                <a:tableStyleId>{5C22544A-7EE6-4342-B048-85BDC9FD1C3A}</a:tableStyleId>
              </a:tblPr>
              <a:tblGrid>
                <a:gridCol w="2334723">
                  <a:extLst>
                    <a:ext uri="{9D8B030D-6E8A-4147-A177-3AD203B41FA5}">
                      <a16:colId xmlns:a16="http://schemas.microsoft.com/office/drawing/2014/main" val="20000"/>
                    </a:ext>
                  </a:extLst>
                </a:gridCol>
                <a:gridCol w="2334723">
                  <a:extLst>
                    <a:ext uri="{9D8B030D-6E8A-4147-A177-3AD203B41FA5}">
                      <a16:colId xmlns:a16="http://schemas.microsoft.com/office/drawing/2014/main" val="20001"/>
                    </a:ext>
                  </a:extLst>
                </a:gridCol>
              </a:tblGrid>
              <a:tr h="1967553">
                <a:tc>
                  <a:txBody>
                    <a:bodyPr/>
                    <a:lstStyle/>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solidFill>
                            <a:srgbClr val="00B050"/>
                          </a:solidFill>
                          <a:effectLst/>
                        </a:rPr>
                        <a:t>GOOD OIL </a:t>
                      </a:r>
                    </a:p>
                    <a:p>
                      <a:pPr marL="0" marR="0" algn="l">
                        <a:lnSpc>
                          <a:spcPct val="107000"/>
                        </a:lnSpc>
                        <a:spcBef>
                          <a:spcPts val="0"/>
                        </a:spcBef>
                        <a:spcAft>
                          <a:spcPts val="800"/>
                        </a:spcAft>
                      </a:pPr>
                      <a:r>
                        <a:rPr lang="en-U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MARGINAL</a:t>
                      </a:r>
                      <a:r>
                        <a:rPr lang="en-US" sz="1100" baseline="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OIL</a:t>
                      </a:r>
                      <a:endParaRPr lang="en-U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solidFill>
                            <a:srgbClr val="FF0000"/>
                          </a:solidFill>
                          <a:effectLst/>
                        </a:rPr>
                        <a:t>BAD OIL                BAD OIL              BAD OIL</a:t>
                      </a:r>
                    </a:p>
                    <a:p>
                      <a:pPr marL="0" marR="0" algn="l">
                        <a:lnSpc>
                          <a:spcPct val="107000"/>
                        </a:lnSpc>
                        <a:spcBef>
                          <a:spcPts val="0"/>
                        </a:spcBef>
                        <a:spcAft>
                          <a:spcPts val="800"/>
                        </a:spcAft>
                      </a:pPr>
                      <a:r>
                        <a:rPr lang="en-US" sz="1100" dirty="0">
                          <a:solidFill>
                            <a:srgbClr val="FF0000"/>
                          </a:solidFill>
                          <a:effectLst/>
                        </a:rPr>
                        <a:t>BAD OIL         </a:t>
                      </a:r>
                    </a:p>
                    <a:p>
                      <a:pPr marL="0" marR="0" algn="l">
                        <a:lnSpc>
                          <a:spcPct val="107000"/>
                        </a:lnSpc>
                        <a:spcBef>
                          <a:spcPts val="0"/>
                        </a:spcBef>
                        <a:spcAft>
                          <a:spcPts val="800"/>
                        </a:spcAft>
                      </a:pPr>
                      <a:r>
                        <a:rPr lang="en-US" sz="1100" dirty="0">
                          <a:solidFill>
                            <a:srgbClr val="FF0000"/>
                          </a:solidFill>
                          <a:effectLst/>
                        </a:rPr>
                        <a:t>                          </a:t>
                      </a:r>
                    </a:p>
                    <a:p>
                      <a:pPr marL="0" marR="0" algn="l">
                        <a:lnSpc>
                          <a:spcPct val="107000"/>
                        </a:lnSpc>
                        <a:spcBef>
                          <a:spcPts val="0"/>
                        </a:spcBef>
                        <a:spcAft>
                          <a:spcPts val="800"/>
                        </a:spcAft>
                      </a:pPr>
                      <a:r>
                        <a:rPr lang="en-US" sz="1100" dirty="0">
                          <a:solidFill>
                            <a:srgbClr val="7030A0"/>
                          </a:solidFill>
                          <a:effectLst/>
                        </a:rPr>
                        <a:t>MARGINAL</a:t>
                      </a:r>
                      <a:r>
                        <a:rPr lang="en-US" sz="1100" baseline="0" dirty="0">
                          <a:solidFill>
                            <a:srgbClr val="7030A0"/>
                          </a:solidFill>
                          <a:effectLst/>
                        </a:rPr>
                        <a:t> OIL </a:t>
                      </a:r>
                      <a:endParaRPr lang="en-U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767433">
                <a:tc>
                  <a:txBody>
                    <a:bodyPr/>
                    <a:lstStyle/>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solidFill>
                            <a:srgbClr val="FF0000"/>
                          </a:solidFill>
                          <a:effectLst/>
                        </a:rPr>
                        <a:t>BAD OIL            BAD OIL</a:t>
                      </a:r>
                    </a:p>
                    <a:p>
                      <a:pPr marL="0" marR="0" algn="l">
                        <a:lnSpc>
                          <a:spcPct val="107000"/>
                        </a:lnSpc>
                        <a:spcBef>
                          <a:spcPts val="0"/>
                        </a:spcBef>
                        <a:spcAft>
                          <a:spcPts val="800"/>
                        </a:spcAft>
                      </a:pPr>
                      <a:r>
                        <a:rPr lang="en-US" sz="1100" dirty="0">
                          <a:solidFill>
                            <a:srgbClr val="FF0000"/>
                          </a:solidFill>
                          <a:effectLst/>
                        </a:rPr>
                        <a:t>BAD OIL            BAD OIL</a:t>
                      </a:r>
                    </a:p>
                    <a:p>
                      <a:pPr marL="0" marR="0" algn="l">
                        <a:lnSpc>
                          <a:spcPct val="107000"/>
                        </a:lnSpc>
                        <a:spcBef>
                          <a:spcPts val="0"/>
                        </a:spcBef>
                        <a:spcAft>
                          <a:spcPts val="800"/>
                        </a:spcAft>
                      </a:pPr>
                      <a:r>
                        <a:rPr lang="en-US" sz="1100" dirty="0">
                          <a:solidFill>
                            <a:srgbClr val="FF0000"/>
                          </a:solidFill>
                          <a:effectLst/>
                        </a:rPr>
                        <a:t>BAD OIL            BAD OIL</a:t>
                      </a:r>
                      <a:endPar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solidFill>
                            <a:srgbClr val="00B050"/>
                          </a:solidFill>
                          <a:effectLst/>
                        </a:rPr>
                        <a:t>GOOD OIL </a:t>
                      </a:r>
                    </a:p>
                    <a:p>
                      <a:pPr marL="0" marR="0" algn="l">
                        <a:lnSpc>
                          <a:spcPct val="107000"/>
                        </a:lnSpc>
                        <a:spcBef>
                          <a:spcPts val="0"/>
                        </a:spcBef>
                        <a:spcAft>
                          <a:spcPts val="800"/>
                        </a:spcAft>
                      </a:pPr>
                      <a:r>
                        <a:rPr lang="en-US" sz="1100" dirty="0">
                          <a:solidFill>
                            <a:srgbClr val="00B050"/>
                          </a:solidFill>
                          <a:effectLst/>
                        </a:rPr>
                        <a:t>GOOD OIL </a:t>
                      </a:r>
                    </a:p>
                    <a:p>
                      <a:pPr marL="0" marR="0" algn="l">
                        <a:lnSpc>
                          <a:spcPct val="107000"/>
                        </a:lnSpc>
                        <a:spcBef>
                          <a:spcPts val="0"/>
                        </a:spcBef>
                        <a:spcAft>
                          <a:spcPts val="800"/>
                        </a:spcAft>
                      </a:pPr>
                      <a:r>
                        <a:rPr lang="en-US" sz="1100" dirty="0">
                          <a:effectLst/>
                        </a:rPr>
                        <a:t> </a:t>
                      </a:r>
                    </a:p>
                    <a:p>
                      <a:pPr marL="0" marR="0" algn="l">
                        <a:lnSpc>
                          <a:spcPct val="107000"/>
                        </a:lnSpc>
                        <a:spcBef>
                          <a:spcPts val="0"/>
                        </a:spcBef>
                        <a:spcAft>
                          <a:spcPts val="80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13542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Title Assignments </a:t>
            </a:r>
          </a:p>
        </p:txBody>
      </p:sp>
      <p:sp>
        <p:nvSpPr>
          <p:cNvPr id="3" name="Content Placeholder 2"/>
          <p:cNvSpPr>
            <a:spLocks noGrp="1"/>
          </p:cNvSpPr>
          <p:nvPr>
            <p:ph idx="1"/>
          </p:nvPr>
        </p:nvSpPr>
        <p:spPr/>
        <p:txBody>
          <a:bodyPr/>
          <a:lstStyle/>
          <a:p>
            <a:r>
              <a:rPr lang="en-US" dirty="0"/>
              <a:t>Taking a lease via assignment is a business decision</a:t>
            </a:r>
          </a:p>
          <a:p>
            <a:r>
              <a:rPr lang="en-US" b="1" dirty="0"/>
              <a:t>Q: What forms are required to submit a Record Title Assignment?</a:t>
            </a:r>
          </a:p>
          <a:p>
            <a:r>
              <a:rPr lang="en-US" dirty="0"/>
              <a:t>A: The Record Title of Assignment of Oil and Gas Lease Form (must be submitted in triplicate, 3 originals, executed, dated and notarized) and Lease Assignment Information Coversheet. These forms must be completely filled out. The entity or person acquiring the lease(s) must be bonded with the NM SLO.</a:t>
            </a:r>
          </a:p>
          <a:p>
            <a:r>
              <a:rPr lang="en-US" b="1" dirty="0"/>
              <a:t>Q: How can I research Oil &amp; Gas Leases for land descriptions?</a:t>
            </a:r>
          </a:p>
          <a:p>
            <a:r>
              <a:rPr lang="en-US" dirty="0"/>
              <a:t>A: You can conduct research on this link: http://web.slo.state.nm.us/Applications/DataAccess/ </a:t>
            </a:r>
          </a:p>
          <a:p>
            <a:endParaRPr lang="en-US" dirty="0"/>
          </a:p>
        </p:txBody>
      </p:sp>
    </p:spTree>
    <p:extLst>
      <p:ext uri="{BB962C8B-B14F-4D97-AF65-F5344CB8AC3E}">
        <p14:creationId xmlns:p14="http://schemas.microsoft.com/office/powerpoint/2010/main" val="21511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70072"/>
            <a:ext cx="11029616" cy="1013800"/>
          </a:xfrm>
        </p:spPr>
        <p:txBody>
          <a:bodyPr/>
          <a:lstStyle/>
          <a:p>
            <a:r>
              <a:rPr lang="en-US" dirty="0"/>
              <a:t>Record Title Assignments </a:t>
            </a:r>
          </a:p>
        </p:txBody>
      </p:sp>
      <p:sp>
        <p:nvSpPr>
          <p:cNvPr id="3" name="Content Placeholder 2"/>
          <p:cNvSpPr>
            <a:spLocks noGrp="1"/>
          </p:cNvSpPr>
          <p:nvPr>
            <p:ph idx="1"/>
          </p:nvPr>
        </p:nvSpPr>
        <p:spPr/>
        <p:txBody>
          <a:bodyPr>
            <a:normAutofit lnSpcReduction="10000"/>
          </a:bodyPr>
          <a:lstStyle/>
          <a:p>
            <a:r>
              <a:rPr lang="en-US" b="1" dirty="0"/>
              <a:t>Q: How do we complete and sign the Record Title Assignment form when there are 2 Assignees or 2 Assignors?</a:t>
            </a:r>
          </a:p>
          <a:p>
            <a:r>
              <a:rPr lang="en-US" dirty="0"/>
              <a:t>A: Each lessee must sign the Record Title Assignment Form. One lessee will sign the form and the 2nd lessee will sign the Additional Signature Block form that applies. These forms are on the website under Oil &amp; Gas Forms for both the Assignees and Assignors.</a:t>
            </a:r>
          </a:p>
          <a:p>
            <a:r>
              <a:rPr lang="en-US" b="1" dirty="0"/>
              <a:t>Q: What is the filing fee?</a:t>
            </a:r>
          </a:p>
          <a:p>
            <a:r>
              <a:rPr lang="en-US" dirty="0"/>
              <a:t>A: Filing fees are normally $100 per lease; however, if assignor’s execution date is more than 100 days from the date filed the late filing fee increases to $250 per lease.</a:t>
            </a:r>
          </a:p>
          <a:p>
            <a:r>
              <a:rPr lang="en-US" b="1" dirty="0"/>
              <a:t>Q: Can the Assignor sign one form and the Assignee sign a separate form, then we submit the forms together as one assignment?</a:t>
            </a:r>
          </a:p>
          <a:p>
            <a:r>
              <a:rPr lang="en-US" dirty="0"/>
              <a:t>A: No, only one form can be submitted.</a:t>
            </a:r>
          </a:p>
          <a:p>
            <a:endParaRPr lang="en-US" dirty="0"/>
          </a:p>
          <a:p>
            <a:endParaRPr lang="en-US" dirty="0"/>
          </a:p>
        </p:txBody>
      </p:sp>
    </p:spTree>
    <p:extLst>
      <p:ext uri="{BB962C8B-B14F-4D97-AF65-F5344CB8AC3E}">
        <p14:creationId xmlns:p14="http://schemas.microsoft.com/office/powerpoint/2010/main" val="182431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Title Assignments </a:t>
            </a:r>
          </a:p>
        </p:txBody>
      </p:sp>
      <p:sp>
        <p:nvSpPr>
          <p:cNvPr id="3" name="Content Placeholder 2"/>
          <p:cNvSpPr>
            <a:spLocks noGrp="1"/>
          </p:cNvSpPr>
          <p:nvPr>
            <p:ph idx="1"/>
          </p:nvPr>
        </p:nvSpPr>
        <p:spPr/>
        <p:txBody>
          <a:bodyPr/>
          <a:lstStyle/>
          <a:p>
            <a:r>
              <a:rPr lang="en-US" b="1" dirty="0"/>
              <a:t>Q: What if the current lessee is deceased?  What do we do?</a:t>
            </a:r>
            <a:endParaRPr lang="en-US" dirty="0"/>
          </a:p>
          <a:p>
            <a:r>
              <a:rPr lang="en-US" dirty="0"/>
              <a:t>A: Before the assignment can be submitted, MI documents must be filed and approved. The following supporting documents are required for a deceased persons/estate:</a:t>
            </a:r>
          </a:p>
          <a:p>
            <a:pPr lvl="1"/>
            <a:r>
              <a:rPr lang="en-US" dirty="0"/>
              <a:t>A certified copy of any applicable death certificate(s)</a:t>
            </a:r>
          </a:p>
          <a:p>
            <a:pPr lvl="1"/>
            <a:r>
              <a:rPr lang="en-US" dirty="0"/>
              <a:t>Evidence of who is signing for the estate (e.g. letters testamentary, trustee of trust etc.)</a:t>
            </a:r>
          </a:p>
          <a:p>
            <a:pPr lvl="1"/>
            <a:r>
              <a:rPr lang="en-US" dirty="0"/>
              <a:t>Probated will, if applicable</a:t>
            </a:r>
          </a:p>
          <a:p>
            <a:pPr lvl="1"/>
            <a:r>
              <a:rPr lang="en-US" dirty="0"/>
              <a:t>If the estate is closed, or many estates are involved, these assignments may become quite complex and may require multiple copies of various instruments and proof of heirship etc.  Please feel free to work with us. </a:t>
            </a:r>
          </a:p>
          <a:p>
            <a:endParaRPr lang="en-US" dirty="0"/>
          </a:p>
        </p:txBody>
      </p:sp>
    </p:spTree>
    <p:extLst>
      <p:ext uri="{BB962C8B-B14F-4D97-AF65-F5344CB8AC3E}">
        <p14:creationId xmlns:p14="http://schemas.microsoft.com/office/powerpoint/2010/main" val="337679852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4359</TotalTime>
  <Words>4139</Words>
  <Application>Microsoft Office PowerPoint</Application>
  <PresentationFormat>Widescreen</PresentationFormat>
  <Paragraphs>303</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Gill Sans MT</vt:lpstr>
      <vt:lpstr>Wingdings</vt:lpstr>
      <vt:lpstr>Wingdings 2</vt:lpstr>
      <vt:lpstr>Dividend</vt:lpstr>
      <vt:lpstr>PowerPoint Presentation</vt:lpstr>
      <vt:lpstr>NM State Land Office Oil &amp; Gas Industry Day</vt:lpstr>
      <vt:lpstr>Today’s program</vt:lpstr>
      <vt:lpstr>Lease issues – Allison  Marks</vt:lpstr>
      <vt:lpstr>Bonding compliance</vt:lpstr>
      <vt:lpstr>Who wants this lease?</vt:lpstr>
      <vt:lpstr>Record Title Assignments </vt:lpstr>
      <vt:lpstr>Record Title Assignments </vt:lpstr>
      <vt:lpstr>Record Title Assignments </vt:lpstr>
      <vt:lpstr>Record Title Assignments </vt:lpstr>
      <vt:lpstr>Record Title Assignments </vt:lpstr>
      <vt:lpstr>INTERNAL CHECK LIST FOR REVIEWING AN ASSIGNMENT WHEN IT IS RECEIVED:</vt:lpstr>
      <vt:lpstr>EXTERNAL CHECKLIST:</vt:lpstr>
      <vt:lpstr>EXTERNAL CHECKLIST:</vt:lpstr>
      <vt:lpstr>COversheet</vt:lpstr>
      <vt:lpstr>Coversheet Continued</vt:lpstr>
      <vt:lpstr>Lease Assignment Information Coversheet </vt:lpstr>
      <vt:lpstr>Inactive wells </vt:lpstr>
      <vt:lpstr>Other Q &amp; A’s on the Coversheet</vt:lpstr>
      <vt:lpstr>Communitization Agreements </vt:lpstr>
      <vt:lpstr>Other best practices</vt:lpstr>
      <vt:lpstr>ACCOUNTABILITY &amp; ENFORCEMENT – Ari Biernoff</vt:lpstr>
      <vt:lpstr>LEASE RIGHTS AND RESPONSIBILITIES</vt:lpstr>
      <vt:lpstr>LEASE EXPIRATION VS. CANCELLATION</vt:lpstr>
      <vt:lpstr>State land office rules on environmental compliance </vt:lpstr>
      <vt:lpstr>THE GOOD, THE BAD…</vt:lpstr>
      <vt:lpstr>…AND THE UGLY</vt:lpstr>
      <vt:lpstr>THOUGHTS ON GOOD PRACTICE</vt:lpstr>
      <vt:lpstr>Units – Scott dawson</vt:lpstr>
      <vt:lpstr>Transfer of Unit Operator Forms</vt:lpstr>
      <vt:lpstr>Change of Operator checklist</vt:lpstr>
      <vt:lpstr>Change of Operator Continued</vt:lpstr>
      <vt:lpstr>Unit plans of development</vt:lpstr>
      <vt:lpstr>Un-bonded leases within a unit </vt:lpstr>
      <vt:lpstr>Unit/Com Wells</vt:lpstr>
      <vt:lpstr>Water bureau – Mike Mcmillan </vt:lpstr>
      <vt:lpstr>Water bureau – Mike Mcmillan </vt:lpstr>
      <vt:lpstr>Water bureau </vt:lpstr>
      <vt:lpstr>Water bureau </vt:lpstr>
      <vt:lpstr>Contact information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 State Land Office Oil &amp; Gas Industry Day</dc:title>
  <dc:creator>Romero, Samantha - OGMD</dc:creator>
  <cp:lastModifiedBy>Marquez, Samantha</cp:lastModifiedBy>
  <cp:revision>64</cp:revision>
  <dcterms:created xsi:type="dcterms:W3CDTF">2022-05-25T19:27:27Z</dcterms:created>
  <dcterms:modified xsi:type="dcterms:W3CDTF">2022-07-06T16:06:55Z</dcterms:modified>
</cp:coreProperties>
</file>